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73" r:id="rId9"/>
    <p:sldId id="277" r:id="rId10"/>
    <p:sldId id="274" r:id="rId11"/>
    <p:sldId id="275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9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733" autoAdjust="0"/>
  </p:normalViewPr>
  <p:slideViewPr>
    <p:cSldViewPr snapToGrid="0">
      <p:cViewPr varScale="1">
        <p:scale>
          <a:sx n="67" d="100"/>
          <a:sy n="67" d="100"/>
        </p:scale>
        <p:origin x="121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C635B-D9A8-497A-9631-8E38E708D15B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9BEF8-E47C-4166-B2B3-0964C6F5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4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Interplay:</a:t>
            </a:r>
            <a:r>
              <a:rPr lang="en-US" baseline="0" dirty="0" smtClean="0"/>
              <a:t> The Process of Interpersonal Communication, 12</a:t>
            </a:r>
            <a:r>
              <a:rPr lang="en-US" baseline="30000" dirty="0" smtClean="0"/>
              <a:t>th</a:t>
            </a:r>
            <a:r>
              <a:rPr lang="en-US" baseline="0" dirty="0" smtClean="0"/>
              <a:t> Edition. Ronald B. Adler, Lawrence B. Rosenfeld, Russell F. Proctor, II.  Chapter 11.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9BEF8-E47C-4166-B2B3-0964C6F50B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9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Interplay:</a:t>
            </a:r>
            <a:r>
              <a:rPr lang="en-US" baseline="0" dirty="0" smtClean="0"/>
              <a:t> The Process of Interpersonal Communication, 12</a:t>
            </a:r>
            <a:r>
              <a:rPr lang="en-US" baseline="30000" dirty="0" smtClean="0"/>
              <a:t>th</a:t>
            </a:r>
            <a:r>
              <a:rPr lang="en-US" baseline="0" dirty="0" smtClean="0"/>
              <a:t> Edition. Ronald B. Adler, Lawrence B. Rosenfeld, Russell F. Proctor, II.  Chapter 11.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9BEF8-E47C-4166-B2B3-0964C6F50B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58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Art Bell and Brett 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9BEF8-E47C-4166-B2B3-0964C6F50B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7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Crucial</a:t>
            </a:r>
            <a:r>
              <a:rPr lang="en-US" baseline="0" dirty="0" smtClean="0"/>
              <a:t> Conversations: Tools for Talking When Stakes are High (2012) Joseph </a:t>
            </a:r>
            <a:r>
              <a:rPr lang="en-US" baseline="0" dirty="0" err="1" smtClean="0"/>
              <a:t>Grenny</a:t>
            </a:r>
            <a:r>
              <a:rPr lang="en-US" baseline="0" dirty="0" smtClean="0"/>
              <a:t>, Al </a:t>
            </a:r>
            <a:r>
              <a:rPr lang="en-US" baseline="0" dirty="0" err="1" smtClean="0"/>
              <a:t>Switzler</a:t>
            </a:r>
            <a:r>
              <a:rPr lang="en-US" baseline="0" dirty="0" smtClean="0"/>
              <a:t>, Ron McMillan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9BEF8-E47C-4166-B2B3-0964C6F50B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56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Crucial</a:t>
            </a:r>
            <a:r>
              <a:rPr lang="en-US" baseline="0" dirty="0" smtClean="0"/>
              <a:t> Conversations (2012) Joseph </a:t>
            </a:r>
            <a:r>
              <a:rPr lang="en-US" baseline="0" dirty="0" err="1" smtClean="0"/>
              <a:t>Grenny</a:t>
            </a:r>
            <a:r>
              <a:rPr lang="en-US" baseline="0" dirty="0" smtClean="0"/>
              <a:t>, Al </a:t>
            </a:r>
            <a:r>
              <a:rPr lang="en-US" baseline="0" dirty="0" err="1" smtClean="0"/>
              <a:t>Switzler</a:t>
            </a:r>
            <a:r>
              <a:rPr lang="en-US" baseline="0" dirty="0" smtClean="0"/>
              <a:t>, Ron McMillan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9BEF8-E47C-4166-B2B3-0964C6F50B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2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0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6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0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1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8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9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8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DCFB-593E-43A6-B65B-FFF71948890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39B7E-318A-4A97-AC63-DC25856B8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5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nfli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832"/>
            <a:ext cx="12281784" cy="6904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162243"/>
            <a:ext cx="9204960" cy="2386647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Managing </a:t>
            </a:r>
            <a:br>
              <a:rPr lang="en-US" sz="4800" dirty="0" smtClean="0"/>
            </a:br>
            <a:r>
              <a:rPr lang="en-US" sz="4800" dirty="0" smtClean="0"/>
              <a:t>Conflict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4491990" y="6343650"/>
            <a:ext cx="3188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Images by Freepik.com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1990" y="3405584"/>
            <a:ext cx="318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Mary Dixson, PhD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340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</a:t>
            </a:r>
            <a:r>
              <a:rPr lang="en-US" dirty="0" smtClean="0"/>
              <a:t>Personality </a:t>
            </a:r>
            <a:r>
              <a:rPr lang="en-US" dirty="0" smtClean="0"/>
              <a:t>Clashes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135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 smtClean="0"/>
              <a:t>Stay aware of  emotion and defensiveness 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Encourage active listening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Focus problem to be solved, rather than a conflict to win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Seek a cool, calm climate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Be descriptive rather than judgmental  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Agree to disagree and return to areas of agreement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-125730" y="1451610"/>
            <a:ext cx="12317730" cy="10795"/>
          </a:xfrm>
          <a:prstGeom prst="line">
            <a:avLst/>
          </a:prstGeom>
          <a:ln w="76200">
            <a:solidFill>
              <a:srgbClr val="7894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05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Your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Be aware of your anger level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Monitor </a:t>
            </a:r>
            <a:r>
              <a:rPr lang="en-US" sz="3200" dirty="0" smtClean="0"/>
              <a:t>your non-verbal messages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Avoid personal attacks 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Describe what is upsetting you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Use “I” statements instead of “you”</a:t>
            </a:r>
            <a:endParaRPr lang="en-US" sz="3200" dirty="0"/>
          </a:p>
        </p:txBody>
      </p:sp>
      <p:pic>
        <p:nvPicPr>
          <p:cNvPr id="4" name="Picture 2" descr="Business handshake big deal Free Vecto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834" b="97923" l="0" r="99681">
                        <a14:foregroundMark x1="31150" y1="45048" x2="31150" y2="45048"/>
                        <a14:foregroundMark x1="71246" y1="43770" x2="71246" y2="43770"/>
                        <a14:foregroundMark x1="39617" y1="85942" x2="57029" y2="86102"/>
                        <a14:foregroundMark x1="52077" y1="98083" x2="52077" y2="98083"/>
                        <a14:foregroundMark x1="50160" y1="3834" x2="50160" y2="3834"/>
                        <a14:foregroundMark x1="31949" y1="15335" x2="31949" y2="15335"/>
                        <a14:foregroundMark x1="33387" y1="23003" x2="33387" y2="23003"/>
                        <a14:foregroundMark x1="67093" y1="14058" x2="67093" y2="14058"/>
                        <a14:foregroundMark x1="68371" y1="49840" x2="68371" y2="49840"/>
                        <a14:foregroundMark x1="44728" y1="84984" x2="44728" y2="84984"/>
                        <a14:foregroundMark x1="53994" y1="84665" x2="53994" y2="84665"/>
                        <a14:backgroundMark x1="54313" y1="51118" x2="30511" y2="3035"/>
                        <a14:backgroundMark x1="9105" y1="24601" x2="93450" y2="26038"/>
                        <a14:backgroundMark x1="7668" y1="78435" x2="91693" y2="78435"/>
                        <a14:backgroundMark x1="10543" y1="76038" x2="319" y2="32907"/>
                        <a14:backgroundMark x1="85942" y1="31789" x2="99361" y2="64537"/>
                        <a14:backgroundMark x1="84824" y1="79872" x2="96805" y2="607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7423" b="18318"/>
          <a:stretch/>
        </p:blipFill>
        <p:spPr bwMode="auto">
          <a:xfrm>
            <a:off x="6595110" y="2713038"/>
            <a:ext cx="5276850" cy="2863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653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you handle </a:t>
            </a:r>
            <a:r>
              <a:rPr lang="en-US" dirty="0" smtClean="0"/>
              <a:t>conflict?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85850" indent="-9715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Collaborate for a solution</a:t>
            </a:r>
          </a:p>
          <a:p>
            <a:pPr marL="1085850" indent="-9715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Compromise for a middle ground</a:t>
            </a:r>
          </a:p>
          <a:p>
            <a:pPr marL="1085850" indent="-971550">
              <a:lnSpc>
                <a:spcPct val="150000"/>
              </a:lnSpc>
              <a:buBlip>
                <a:blip r:embed="rId2"/>
              </a:buBlip>
            </a:pPr>
            <a:r>
              <a:rPr lang="en-US" sz="3600" dirty="0" smtClean="0">
                <a:solidFill>
                  <a:srgbClr val="C00000"/>
                </a:solidFill>
              </a:rPr>
              <a:t>Fight to </a:t>
            </a:r>
            <a:r>
              <a:rPr lang="en-US" sz="3600" dirty="0" smtClean="0">
                <a:solidFill>
                  <a:srgbClr val="C00000"/>
                </a:solidFill>
              </a:rPr>
              <a:t>win the conflict</a:t>
            </a:r>
            <a:endParaRPr lang="en-US" sz="3600" dirty="0" smtClean="0">
              <a:solidFill>
                <a:srgbClr val="C00000"/>
              </a:solidFill>
            </a:endParaRPr>
          </a:p>
          <a:p>
            <a:pPr marL="1085850" indent="-971550">
              <a:lnSpc>
                <a:spcPct val="150000"/>
              </a:lnSpc>
              <a:buBlip>
                <a:blip r:embed="rId2"/>
              </a:buBlip>
            </a:pPr>
            <a:r>
              <a:rPr lang="en-US" sz="3600" dirty="0" smtClean="0">
                <a:solidFill>
                  <a:srgbClr val="C00000"/>
                </a:solidFill>
              </a:rPr>
              <a:t>Submit to </a:t>
            </a:r>
            <a:r>
              <a:rPr lang="en-US" sz="3600" dirty="0" smtClean="0">
                <a:solidFill>
                  <a:srgbClr val="C00000"/>
                </a:solidFill>
              </a:rPr>
              <a:t>others to end the conflict</a:t>
            </a:r>
            <a:endParaRPr lang="en-US" sz="3600" dirty="0" smtClean="0">
              <a:solidFill>
                <a:srgbClr val="C00000"/>
              </a:solidFill>
            </a:endParaRPr>
          </a:p>
          <a:p>
            <a:pPr marL="1085850" indent="-971550">
              <a:lnSpc>
                <a:spcPct val="150000"/>
              </a:lnSpc>
              <a:buBlip>
                <a:blip r:embed="rId2"/>
              </a:buBlip>
            </a:pPr>
            <a:r>
              <a:rPr lang="en-US" sz="3600" dirty="0" smtClean="0">
                <a:solidFill>
                  <a:srgbClr val="C00000"/>
                </a:solidFill>
              </a:rPr>
              <a:t>Avoid conflict</a:t>
            </a:r>
            <a:endParaRPr lang="en-US" sz="3600" dirty="0">
              <a:solidFill>
                <a:srgbClr val="C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-125730" y="1451610"/>
            <a:ext cx="12317730" cy="10795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83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Conflict?</a:t>
            </a:r>
            <a:endParaRPr lang="en-US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59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55" y="1690688"/>
            <a:ext cx="7989494" cy="4515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97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conflict?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81000" y="1775936"/>
            <a:ext cx="97535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An expressed struggle between at least two interdependent people who perceive incompatible goals, scarce resources and interference from others to achieve specific goals</a:t>
            </a:r>
            <a:endParaRPr lang="en-US" sz="3600" dirty="0"/>
          </a:p>
        </p:txBody>
      </p:sp>
      <p:pic>
        <p:nvPicPr>
          <p:cNvPr id="3074" name="Picture 2" descr="Business competition Free Vector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44" b="89776" l="0" r="100000">
                        <a14:foregroundMark x1="87380" y1="30351" x2="82268" y2="60383"/>
                        <a14:foregroundMark x1="78275" y1="73003" x2="78275" y2="73003"/>
                        <a14:foregroundMark x1="79073" y1="66134" x2="79073" y2="66134"/>
                        <a14:foregroundMark x1="80032" y1="58466" x2="80032" y2="58466"/>
                        <a14:foregroundMark x1="67412" y1="43291" x2="67412" y2="43291"/>
                        <a14:foregroundMark x1="68371" y1="44728" x2="68371" y2="44728"/>
                        <a14:foregroundMark x1="67252" y1="44888" x2="67252" y2="44888"/>
                        <a14:foregroundMark x1="66613" y1="45048" x2="66613" y2="45048"/>
                        <a14:foregroundMark x1="84026" y1="38339" x2="84026" y2="38339"/>
                        <a14:foregroundMark x1="83227" y1="36262" x2="83227" y2="36262"/>
                        <a14:foregroundMark x1="84505" y1="33546" x2="84505" y2="33546"/>
                        <a14:foregroundMark x1="82109" y1="33546" x2="82109" y2="33546"/>
                        <a14:foregroundMark x1="38978" y1="45208" x2="38978" y2="45208"/>
                        <a14:foregroundMark x1="78275" y1="47604" x2="78275" y2="47604"/>
                        <a14:foregroundMark x1="79712" y1="48083" x2="79712" y2="48083"/>
                        <a14:foregroundMark x1="79712" y1="46965" x2="79712" y2="46965"/>
                        <a14:foregroundMark x1="75240" y1="70607" x2="75240" y2="70607"/>
                        <a14:foregroundMark x1="73323" y1="70607" x2="86741" y2="70927"/>
                        <a14:foregroundMark x1="90415" y1="71725" x2="8946" y2="70767"/>
                        <a14:foregroundMark x1="10064" y1="72524" x2="14058" y2="72843"/>
                        <a14:foregroundMark x1="63738" y1="73642" x2="67891" y2="73642"/>
                        <a14:foregroundMark x1="93291" y1="71246" x2="93291" y2="71246"/>
                        <a14:foregroundMark x1="94728" y1="71885" x2="87859" y2="73003"/>
                        <a14:foregroundMark x1="95687" y1="73642" x2="95687" y2="73642"/>
                        <a14:foregroundMark x1="93291" y1="79233" x2="93291" y2="79233"/>
                        <a14:foregroundMark x1="85144" y1="78594" x2="85144" y2="78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804" y="3168015"/>
            <a:ext cx="4966335" cy="496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06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break that down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38644" y="2181181"/>
            <a:ext cx="9753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expressed struggle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two or more interdependent people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incompatible goals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scarce resources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interference from others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achieve specific goals</a:t>
            </a:r>
            <a:endParaRPr lang="en-US" sz="3600" dirty="0"/>
          </a:p>
        </p:txBody>
      </p:sp>
      <p:pic>
        <p:nvPicPr>
          <p:cNvPr id="4" name="Picture 2" descr="Business competition Free Vector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44" b="89776" l="0" r="100000">
                        <a14:foregroundMark x1="87380" y1="30351" x2="82268" y2="60383"/>
                        <a14:foregroundMark x1="78275" y1="73003" x2="78275" y2="73003"/>
                        <a14:foregroundMark x1="79073" y1="66134" x2="79073" y2="66134"/>
                        <a14:foregroundMark x1="80032" y1="58466" x2="80032" y2="58466"/>
                        <a14:foregroundMark x1="67412" y1="43291" x2="67412" y2="43291"/>
                        <a14:foregroundMark x1="68371" y1="44728" x2="68371" y2="44728"/>
                        <a14:foregroundMark x1="67252" y1="44888" x2="67252" y2="44888"/>
                        <a14:foregroundMark x1="66613" y1="45048" x2="66613" y2="45048"/>
                        <a14:foregroundMark x1="84026" y1="38339" x2="84026" y2="38339"/>
                        <a14:foregroundMark x1="83227" y1="36262" x2="83227" y2="36262"/>
                        <a14:foregroundMark x1="84505" y1="33546" x2="84505" y2="33546"/>
                        <a14:foregroundMark x1="82109" y1="33546" x2="82109" y2="33546"/>
                        <a14:foregroundMark x1="38978" y1="45208" x2="38978" y2="45208"/>
                        <a14:foregroundMark x1="78275" y1="47604" x2="78275" y2="47604"/>
                        <a14:foregroundMark x1="79712" y1="48083" x2="79712" y2="48083"/>
                        <a14:foregroundMark x1="79712" y1="46965" x2="79712" y2="46965"/>
                        <a14:foregroundMark x1="75240" y1="70607" x2="75240" y2="70607"/>
                        <a14:foregroundMark x1="73323" y1="70607" x2="86741" y2="70927"/>
                        <a14:foregroundMark x1="90415" y1="71725" x2="8946" y2="70767"/>
                        <a14:foregroundMark x1="10064" y1="72524" x2="14058" y2="72843"/>
                        <a14:foregroundMark x1="63738" y1="73642" x2="67891" y2="73642"/>
                        <a14:foregroundMark x1="93291" y1="71246" x2="93291" y2="71246"/>
                        <a14:foregroundMark x1="94728" y1="71885" x2="87859" y2="73003"/>
                        <a14:foregroundMark x1="95687" y1="73642" x2="95687" y2="73642"/>
                        <a14:foregroundMark x1="93291" y1="79233" x2="93291" y2="79233"/>
                        <a14:foregroundMark x1="85144" y1="78594" x2="85144" y2="78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834" y="2642235"/>
            <a:ext cx="4966335" cy="496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450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Interplay</a:t>
            </a:r>
            <a:r>
              <a:rPr lang="en-US" dirty="0"/>
              <a:t> </a:t>
            </a:r>
            <a:r>
              <a:rPr lang="en-US" dirty="0" smtClean="0"/>
              <a:t>by Adler et al.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05948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Conflict must be avoided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Conflict exists because people don’t understand each other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Conflict can always be resolved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People who really like each other don’t have conflicts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-125730" y="1451610"/>
            <a:ext cx="12317730" cy="10795"/>
          </a:xfrm>
          <a:prstGeom prst="line">
            <a:avLst/>
          </a:prstGeom>
          <a:ln w="76200">
            <a:solidFill>
              <a:srgbClr val="7894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13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8831"/>
            <a:ext cx="10515600" cy="4108132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Conflicting resources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Conflicting styles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Conflicting perceptions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Conflicting goals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Conflicting pressures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Conflicting roles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Different personal values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900" dirty="0" smtClean="0"/>
              <a:t>Unpredictable policies</a:t>
            </a:r>
          </a:p>
          <a:p>
            <a:pPr>
              <a:lnSpc>
                <a:spcPct val="150000"/>
              </a:lnSpc>
            </a:pPr>
            <a:endParaRPr lang="en-US" sz="36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-125730" y="1451610"/>
            <a:ext cx="12317730" cy="10795"/>
          </a:xfrm>
          <a:prstGeom prst="line">
            <a:avLst/>
          </a:prstGeom>
          <a:ln w="76200">
            <a:solidFill>
              <a:srgbClr val="7894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18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Misunderstandings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600" dirty="0" smtClean="0"/>
              <a:t>Ask others what they mean by their terms or phrases</a:t>
            </a:r>
          </a:p>
          <a:p>
            <a:pPr>
              <a:lnSpc>
                <a:spcPct val="200000"/>
              </a:lnSpc>
            </a:pPr>
            <a:r>
              <a:rPr lang="en-US" sz="3600" dirty="0" smtClean="0"/>
              <a:t>Establish supportive rather than defensive climate</a:t>
            </a:r>
          </a:p>
          <a:p>
            <a:pPr>
              <a:lnSpc>
                <a:spcPct val="200000"/>
              </a:lnSpc>
            </a:pPr>
            <a:r>
              <a:rPr lang="en-US" sz="3600" dirty="0" smtClean="0"/>
              <a:t>Become an active listener</a:t>
            </a: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-125730" y="1451610"/>
            <a:ext cx="12317730" cy="10795"/>
          </a:xfrm>
          <a:prstGeom prst="line">
            <a:avLst/>
          </a:prstGeom>
          <a:ln w="76200">
            <a:solidFill>
              <a:srgbClr val="7894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12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Issue Disagreement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Clarify each other’s perception of message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Focus discussion on issues, not personalities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Use facts, not opinions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Tackle one issue at a time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Find areas of agreement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-125730" y="1451610"/>
            <a:ext cx="12317730" cy="10795"/>
          </a:xfrm>
          <a:prstGeom prst="line">
            <a:avLst/>
          </a:prstGeom>
          <a:ln w="76200">
            <a:solidFill>
              <a:srgbClr val="7894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09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754380"/>
            <a:ext cx="10515600" cy="48739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Decide what you REALLY want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Look </a:t>
            </a:r>
            <a:r>
              <a:rPr lang="en-US" sz="3600" dirty="0" smtClean="0"/>
              <a:t>for common goals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Commit to listen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Explore options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Agree on actions</a:t>
            </a:r>
            <a:endParaRPr lang="en-US" sz="3600" dirty="0"/>
          </a:p>
        </p:txBody>
      </p:sp>
      <p:pic>
        <p:nvPicPr>
          <p:cNvPr id="7170" name="Picture 2" descr="Dart hitting the target Free Vector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585" b="100000" l="9585" r="100000">
                        <a14:foregroundMark x1="98562" y1="92013" x2="98562" y2="9201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895350"/>
            <a:ext cx="596265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9778" y="6311900"/>
            <a:ext cx="2774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Crucial </a:t>
            </a:r>
            <a:r>
              <a:rPr lang="en-US" dirty="0" smtClean="0"/>
              <a:t>Conversations,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0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397</Words>
  <Application>Microsoft Office PowerPoint</Application>
  <PresentationFormat>Widescreen</PresentationFormat>
  <Paragraphs>74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Managing  Conflict</vt:lpstr>
      <vt:lpstr>What is Conflict?</vt:lpstr>
      <vt:lpstr>What is conflict?</vt:lpstr>
      <vt:lpstr>Let’s break that down</vt:lpstr>
      <vt:lpstr>Misconceptions</vt:lpstr>
      <vt:lpstr>Identify causes</vt:lpstr>
      <vt:lpstr>Avoid Misunderstandings</vt:lpstr>
      <vt:lpstr>Manage Issue Disagreement</vt:lpstr>
      <vt:lpstr>PowerPoint Presentation</vt:lpstr>
      <vt:lpstr>Managing Personality Clashes</vt:lpstr>
      <vt:lpstr>Manage Your Emotions</vt:lpstr>
      <vt:lpstr>How should you handle conflict?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Conflict</dc:title>
  <dc:creator>Mary Dixson</dc:creator>
  <cp:lastModifiedBy>Mary Dixson</cp:lastModifiedBy>
  <cp:revision>16</cp:revision>
  <dcterms:created xsi:type="dcterms:W3CDTF">2018-03-02T18:28:13Z</dcterms:created>
  <dcterms:modified xsi:type="dcterms:W3CDTF">2018-05-18T14:55:19Z</dcterms:modified>
</cp:coreProperties>
</file>