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7" r:id="rId2"/>
    <p:sldId id="258" r:id="rId3"/>
    <p:sldId id="259" r:id="rId4"/>
    <p:sldId id="275" r:id="rId5"/>
    <p:sldId id="267" r:id="rId6"/>
    <p:sldId id="278" r:id="rId7"/>
    <p:sldId id="282" r:id="rId8"/>
    <p:sldId id="260" r:id="rId9"/>
    <p:sldId id="268" r:id="rId10"/>
    <p:sldId id="276" r:id="rId11"/>
    <p:sldId id="274" r:id="rId12"/>
    <p:sldId id="272" r:id="rId13"/>
    <p:sldId id="280" r:id="rId14"/>
    <p:sldId id="283" r:id="rId15"/>
    <p:sldId id="284" r:id="rId16"/>
    <p:sldId id="285" r:id="rId17"/>
    <p:sldId id="286" r:id="rId18"/>
    <p:sldId id="287"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78" d="100"/>
          <a:sy n="78" d="100"/>
        </p:scale>
        <p:origin x="19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7ABBA-697B-422C-A581-9CDF0B4B50F3}" type="datetimeFigureOut">
              <a:rPr lang="en-US" smtClean="0"/>
              <a:t>6/8/2017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645757-638F-4013-8C8B-1EDAF794603B}" type="slidenum">
              <a:rPr lang="en-US" smtClean="0"/>
              <a:t>‹#›</a:t>
            </a:fld>
            <a:endParaRPr lang="en-US" dirty="0"/>
          </a:p>
        </p:txBody>
      </p:sp>
    </p:spTree>
    <p:extLst>
      <p:ext uri="{BB962C8B-B14F-4D97-AF65-F5344CB8AC3E}">
        <p14:creationId xmlns:p14="http://schemas.microsoft.com/office/powerpoint/2010/main" val="124476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No matter what your</a:t>
            </a:r>
            <a:r>
              <a:rPr lang="en-US" baseline="0" dirty="0" smtClean="0"/>
              <a:t> topic, you are there for a reason.  You have to adopt an attitude that your content matters.</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2</a:t>
            </a:fld>
            <a:endParaRPr lang="en-US" dirty="0"/>
          </a:p>
        </p:txBody>
      </p:sp>
    </p:spTree>
    <p:extLst>
      <p:ext uri="{BB962C8B-B14F-4D97-AF65-F5344CB8AC3E}">
        <p14:creationId xmlns:p14="http://schemas.microsoft.com/office/powerpoint/2010/main" val="303057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11</a:t>
            </a:fld>
            <a:endParaRPr lang="en-US"/>
          </a:p>
        </p:txBody>
      </p:sp>
    </p:spTree>
    <p:extLst>
      <p:ext uri="{BB962C8B-B14F-4D97-AF65-F5344CB8AC3E}">
        <p14:creationId xmlns:p14="http://schemas.microsoft.com/office/powerpoint/2010/main" val="1574994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12</a:t>
            </a:fld>
            <a:endParaRPr lang="en-US"/>
          </a:p>
        </p:txBody>
      </p:sp>
    </p:spTree>
    <p:extLst>
      <p:ext uri="{BB962C8B-B14F-4D97-AF65-F5344CB8AC3E}">
        <p14:creationId xmlns:p14="http://schemas.microsoft.com/office/powerpoint/2010/main" val="1878867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13</a:t>
            </a:fld>
            <a:endParaRPr lang="en-US"/>
          </a:p>
        </p:txBody>
      </p:sp>
    </p:spTree>
    <p:extLst>
      <p:ext uri="{BB962C8B-B14F-4D97-AF65-F5344CB8AC3E}">
        <p14:creationId xmlns:p14="http://schemas.microsoft.com/office/powerpoint/2010/main" val="1519588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14</a:t>
            </a:fld>
            <a:endParaRPr lang="en-US"/>
          </a:p>
        </p:txBody>
      </p:sp>
    </p:spTree>
    <p:extLst>
      <p:ext uri="{BB962C8B-B14F-4D97-AF65-F5344CB8AC3E}">
        <p14:creationId xmlns:p14="http://schemas.microsoft.com/office/powerpoint/2010/main" val="340936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15</a:t>
            </a:fld>
            <a:endParaRPr lang="en-US"/>
          </a:p>
        </p:txBody>
      </p:sp>
    </p:spTree>
    <p:extLst>
      <p:ext uri="{BB962C8B-B14F-4D97-AF65-F5344CB8AC3E}">
        <p14:creationId xmlns:p14="http://schemas.microsoft.com/office/powerpoint/2010/main" val="3314799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16</a:t>
            </a:fld>
            <a:endParaRPr lang="en-US"/>
          </a:p>
        </p:txBody>
      </p:sp>
    </p:spTree>
    <p:extLst>
      <p:ext uri="{BB962C8B-B14F-4D97-AF65-F5344CB8AC3E}">
        <p14:creationId xmlns:p14="http://schemas.microsoft.com/office/powerpoint/2010/main" val="4185400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17</a:t>
            </a:fld>
            <a:endParaRPr lang="en-US"/>
          </a:p>
        </p:txBody>
      </p:sp>
    </p:spTree>
    <p:extLst>
      <p:ext uri="{BB962C8B-B14F-4D97-AF65-F5344CB8AC3E}">
        <p14:creationId xmlns:p14="http://schemas.microsoft.com/office/powerpoint/2010/main" val="2757953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18</a:t>
            </a:fld>
            <a:endParaRPr lang="en-US"/>
          </a:p>
        </p:txBody>
      </p:sp>
    </p:spTree>
    <p:extLst>
      <p:ext uri="{BB962C8B-B14F-4D97-AF65-F5344CB8AC3E}">
        <p14:creationId xmlns:p14="http://schemas.microsoft.com/office/powerpoint/2010/main" val="314366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19</a:t>
            </a:fld>
            <a:endParaRPr lang="en-US"/>
          </a:p>
        </p:txBody>
      </p:sp>
    </p:spTree>
    <p:extLst>
      <p:ext uri="{BB962C8B-B14F-4D97-AF65-F5344CB8AC3E}">
        <p14:creationId xmlns:p14="http://schemas.microsoft.com/office/powerpoint/2010/main" val="165539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671F6A-458E-498F-B8E9-2702441A5ECB}" type="slidenum">
              <a:rPr lang="en-US" smtClean="0"/>
              <a:t>3</a:t>
            </a:fld>
            <a:endParaRPr lang="en-US" dirty="0"/>
          </a:p>
        </p:txBody>
      </p:sp>
    </p:spTree>
    <p:extLst>
      <p:ext uri="{BB962C8B-B14F-4D97-AF65-F5344CB8AC3E}">
        <p14:creationId xmlns:p14="http://schemas.microsoft.com/office/powerpoint/2010/main" val="50246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671F6A-458E-498F-B8E9-2702441A5ECB}" type="slidenum">
              <a:rPr lang="en-US" smtClean="0"/>
              <a:t>4</a:t>
            </a:fld>
            <a:endParaRPr lang="en-US" dirty="0"/>
          </a:p>
        </p:txBody>
      </p:sp>
    </p:spTree>
    <p:extLst>
      <p:ext uri="{BB962C8B-B14F-4D97-AF65-F5344CB8AC3E}">
        <p14:creationId xmlns:p14="http://schemas.microsoft.com/office/powerpoint/2010/main" val="199710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671F6A-458E-498F-B8E9-2702441A5ECB}" type="slidenum">
              <a:rPr lang="en-US" smtClean="0"/>
              <a:t>5</a:t>
            </a:fld>
            <a:endParaRPr lang="en-US" dirty="0"/>
          </a:p>
        </p:txBody>
      </p:sp>
    </p:spTree>
    <p:extLst>
      <p:ext uri="{BB962C8B-B14F-4D97-AF65-F5344CB8AC3E}">
        <p14:creationId xmlns:p14="http://schemas.microsoft.com/office/powerpoint/2010/main" val="253160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671F6A-458E-498F-B8E9-2702441A5ECB}" type="slidenum">
              <a:rPr lang="en-US" smtClean="0"/>
              <a:t>6</a:t>
            </a:fld>
            <a:endParaRPr lang="en-US" dirty="0"/>
          </a:p>
        </p:txBody>
      </p:sp>
    </p:spTree>
    <p:extLst>
      <p:ext uri="{BB962C8B-B14F-4D97-AF65-F5344CB8AC3E}">
        <p14:creationId xmlns:p14="http://schemas.microsoft.com/office/powerpoint/2010/main" val="145980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671F6A-458E-498F-B8E9-2702441A5ECB}" type="slidenum">
              <a:rPr lang="en-US" smtClean="0"/>
              <a:t>7</a:t>
            </a:fld>
            <a:endParaRPr lang="en-US" dirty="0"/>
          </a:p>
        </p:txBody>
      </p:sp>
    </p:spTree>
    <p:extLst>
      <p:ext uri="{BB962C8B-B14F-4D97-AF65-F5344CB8AC3E}">
        <p14:creationId xmlns:p14="http://schemas.microsoft.com/office/powerpoint/2010/main" val="1752989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8</a:t>
            </a:fld>
            <a:endParaRPr lang="en-US" dirty="0"/>
          </a:p>
        </p:txBody>
      </p:sp>
    </p:spTree>
    <p:extLst>
      <p:ext uri="{BB962C8B-B14F-4D97-AF65-F5344CB8AC3E}">
        <p14:creationId xmlns:p14="http://schemas.microsoft.com/office/powerpoint/2010/main" val="728602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9</a:t>
            </a:fld>
            <a:endParaRPr lang="en-US" dirty="0"/>
          </a:p>
        </p:txBody>
      </p:sp>
    </p:spTree>
    <p:extLst>
      <p:ext uri="{BB962C8B-B14F-4D97-AF65-F5344CB8AC3E}">
        <p14:creationId xmlns:p14="http://schemas.microsoft.com/office/powerpoint/2010/main" val="1809528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 you aren’t there yet, then ask two questions:</a:t>
            </a:r>
            <a:r>
              <a:rPr lang="en-US" baseline="0" dirty="0" smtClean="0"/>
              <a:t> So what? And who cares?  What is the audience going to get from me presentations.  Why does it matter and to who?  If you can’t answer these two questions, you shouldn’t be speaking. </a:t>
            </a:r>
            <a:endParaRPr lang="en-US" dirty="0"/>
          </a:p>
        </p:txBody>
      </p:sp>
      <p:sp>
        <p:nvSpPr>
          <p:cNvPr id="4" name="Slide Number Placeholder 3"/>
          <p:cNvSpPr>
            <a:spLocks noGrp="1"/>
          </p:cNvSpPr>
          <p:nvPr>
            <p:ph type="sldNum" sz="quarter" idx="10"/>
          </p:nvPr>
        </p:nvSpPr>
        <p:spPr/>
        <p:txBody>
          <a:bodyPr/>
          <a:lstStyle/>
          <a:p>
            <a:fld id="{3B671F6A-458E-498F-B8E9-2702441A5ECB}" type="slidenum">
              <a:rPr lang="en-US" smtClean="0"/>
              <a:t>10</a:t>
            </a:fld>
            <a:endParaRPr lang="en-US"/>
          </a:p>
        </p:txBody>
      </p:sp>
    </p:spTree>
    <p:extLst>
      <p:ext uri="{BB962C8B-B14F-4D97-AF65-F5344CB8AC3E}">
        <p14:creationId xmlns:p14="http://schemas.microsoft.com/office/powerpoint/2010/main" val="107678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3616334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400253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110773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189036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126309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317874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409953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857176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312493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2695062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69C9B3-3C8C-4381-9F40-22051E4CC5C5}" type="datetimeFigureOut">
              <a:rPr lang="en-US" smtClean="0"/>
              <a:t>6/8/2017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F449C-BA7B-4FC4-AE8B-E509FC3DF784}" type="slidenum">
              <a:rPr lang="en-US" smtClean="0"/>
              <a:t>‹#›</a:t>
            </a:fld>
            <a:endParaRPr lang="en-US" dirty="0"/>
          </a:p>
        </p:txBody>
      </p:sp>
    </p:spTree>
    <p:extLst>
      <p:ext uri="{BB962C8B-B14F-4D97-AF65-F5344CB8AC3E}">
        <p14:creationId xmlns:p14="http://schemas.microsoft.com/office/powerpoint/2010/main" val="369089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234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9C9B3-3C8C-4381-9F40-22051E4CC5C5}" type="datetimeFigureOut">
              <a:rPr lang="en-US" smtClean="0"/>
              <a:t>6/8/2017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F449C-BA7B-4FC4-AE8B-E509FC3DF784}" type="slidenum">
              <a:rPr lang="en-US" smtClean="0"/>
              <a:t>‹#›</a:t>
            </a:fld>
            <a:endParaRPr lang="en-US" dirty="0"/>
          </a:p>
        </p:txBody>
      </p:sp>
    </p:spTree>
    <p:extLst>
      <p:ext uri="{BB962C8B-B14F-4D97-AF65-F5344CB8AC3E}">
        <p14:creationId xmlns:p14="http://schemas.microsoft.com/office/powerpoint/2010/main" val="2879458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47800" y="0"/>
            <a:ext cx="9296400" cy="68580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2265170" y="3657600"/>
            <a:ext cx="7412231" cy="1752600"/>
          </a:xfrm>
        </p:spPr>
        <p:txBody>
          <a:bodyPr>
            <a:noAutofit/>
          </a:bodyPr>
          <a:lstStyle/>
          <a:p>
            <a:pPr algn="l"/>
            <a:r>
              <a:rPr lang="en-US" sz="3600" b="1" dirty="0">
                <a:solidFill>
                  <a:schemeClr val="bg1"/>
                </a:solidFill>
              </a:rPr>
              <a:t>Painless Presentations:</a:t>
            </a:r>
          </a:p>
          <a:p>
            <a:pPr algn="l"/>
            <a:r>
              <a:rPr lang="en-US" b="1" dirty="0">
                <a:solidFill>
                  <a:schemeClr val="bg1"/>
                </a:solidFill>
              </a:rPr>
              <a:t>Overcoming the pitfalls of public </a:t>
            </a:r>
            <a:r>
              <a:rPr lang="en-US" b="1" dirty="0" smtClean="0">
                <a:solidFill>
                  <a:schemeClr val="bg1"/>
                </a:solidFill>
              </a:rPr>
              <a:t>speaking</a:t>
            </a:r>
          </a:p>
          <a:p>
            <a:pPr algn="l"/>
            <a:r>
              <a:rPr lang="en-US" sz="3200" b="1" dirty="0" smtClean="0">
                <a:solidFill>
                  <a:schemeClr val="bg1"/>
                </a:solidFill>
              </a:rPr>
              <a:t>Fear of Public Speaking</a:t>
            </a:r>
            <a:endParaRPr lang="en-US" sz="32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6125">
            <a:off x="6038905" y="1115240"/>
            <a:ext cx="3636605" cy="242440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8401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1392865" y="2264163"/>
            <a:ext cx="10185991" cy="2640419"/>
          </a:xfrm>
        </p:spPr>
        <p:txBody>
          <a:bodyPr>
            <a:noAutofit/>
          </a:bodyPr>
          <a:lstStyle/>
          <a:p>
            <a:pPr marL="0" indent="0">
              <a:lnSpc>
                <a:spcPct val="150000"/>
              </a:lnSpc>
              <a:buNone/>
            </a:pPr>
            <a:r>
              <a:rPr lang="en-US" sz="3200" dirty="0" smtClean="0">
                <a:solidFill>
                  <a:schemeClr val="bg1"/>
                </a:solidFill>
              </a:rPr>
              <a:t>Heart rate increases</a:t>
            </a:r>
          </a:p>
          <a:p>
            <a:pPr marL="0" indent="0">
              <a:lnSpc>
                <a:spcPct val="150000"/>
              </a:lnSpc>
              <a:buNone/>
            </a:pPr>
            <a:r>
              <a:rPr lang="en-US" sz="3200" dirty="0" smtClean="0">
                <a:solidFill>
                  <a:schemeClr val="bg1"/>
                </a:solidFill>
              </a:rPr>
              <a:t>Blood vessels constrict </a:t>
            </a:r>
          </a:p>
          <a:p>
            <a:pPr marL="0" indent="0">
              <a:lnSpc>
                <a:spcPct val="150000"/>
              </a:lnSpc>
              <a:buNone/>
            </a:pPr>
            <a:r>
              <a:rPr lang="en-US" sz="3200" dirty="0" smtClean="0">
                <a:solidFill>
                  <a:schemeClr val="bg1"/>
                </a:solidFill>
              </a:rPr>
              <a:t>Chills and sweating</a:t>
            </a:r>
          </a:p>
          <a:p>
            <a:pPr marL="0" indent="0">
              <a:lnSpc>
                <a:spcPct val="150000"/>
              </a:lnSpc>
              <a:buNone/>
            </a:pPr>
            <a:r>
              <a:rPr lang="en-US" sz="3200" dirty="0" smtClean="0">
                <a:solidFill>
                  <a:schemeClr val="bg1"/>
                </a:solidFill>
              </a:rPr>
              <a:t>Dry mouth</a:t>
            </a:r>
          </a:p>
        </p:txBody>
      </p:sp>
      <p:sp>
        <p:nvSpPr>
          <p:cNvPr id="15" name="Title 1"/>
          <p:cNvSpPr txBox="1">
            <a:spLocks/>
          </p:cNvSpPr>
          <p:nvPr/>
        </p:nvSpPr>
        <p:spPr>
          <a:xfrm>
            <a:off x="1392865" y="639657"/>
            <a:ext cx="7161028"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Fight of Flight Response</a:t>
            </a:r>
            <a:endParaRPr lang="en-US" sz="4000" dirty="0">
              <a:solidFill>
                <a:schemeClr val="bg1"/>
              </a:solidFill>
            </a:endParaRPr>
          </a:p>
        </p:txBody>
      </p:sp>
      <p:cxnSp>
        <p:nvCxnSpPr>
          <p:cNvPr id="7" name="Straight Connector 6"/>
          <p:cNvCxnSpPr/>
          <p:nvPr/>
        </p:nvCxnSpPr>
        <p:spPr>
          <a:xfrm>
            <a:off x="1392865" y="2052083"/>
            <a:ext cx="8112642" cy="0"/>
          </a:xfrm>
          <a:prstGeom prst="line">
            <a:avLst/>
          </a:prstGeom>
        </p:spPr>
        <p:style>
          <a:lnRef idx="1">
            <a:schemeClr val="accent2"/>
          </a:lnRef>
          <a:fillRef idx="0">
            <a:schemeClr val="accent2"/>
          </a:fillRef>
          <a:effectRef idx="0">
            <a:schemeClr val="accent2"/>
          </a:effectRef>
          <a:fontRef idx="minor">
            <a:schemeClr val="tx1"/>
          </a:fontRef>
        </p:style>
      </p:cxnSp>
      <p:sp>
        <p:nvSpPr>
          <p:cNvPr id="5" name="Title 1"/>
          <p:cNvSpPr>
            <a:spLocks noGrp="1"/>
          </p:cNvSpPr>
          <p:nvPr>
            <p:ph sz="half" idx="1"/>
          </p:nvPr>
        </p:nvSpPr>
        <p:spPr>
          <a:xfrm>
            <a:off x="6124323" y="2264163"/>
            <a:ext cx="4859140" cy="2640419"/>
          </a:xfrm>
        </p:spPr>
        <p:txBody>
          <a:bodyPr>
            <a:noAutofit/>
          </a:bodyPr>
          <a:lstStyle/>
          <a:p>
            <a:pPr marL="0" indent="0">
              <a:lnSpc>
                <a:spcPct val="150000"/>
              </a:lnSpc>
              <a:buNone/>
            </a:pPr>
            <a:r>
              <a:rPr lang="en-US" sz="3200" dirty="0" smtClean="0">
                <a:solidFill>
                  <a:schemeClr val="bg1"/>
                </a:solidFill>
              </a:rPr>
              <a:t>Stomach aches</a:t>
            </a:r>
          </a:p>
          <a:p>
            <a:pPr marL="0" indent="0">
              <a:lnSpc>
                <a:spcPct val="150000"/>
              </a:lnSpc>
              <a:buNone/>
            </a:pPr>
            <a:r>
              <a:rPr lang="en-US" sz="3200" dirty="0" smtClean="0">
                <a:solidFill>
                  <a:schemeClr val="bg1"/>
                </a:solidFill>
              </a:rPr>
              <a:t>Tense &amp; shaking muscles</a:t>
            </a:r>
          </a:p>
          <a:p>
            <a:pPr marL="0" indent="0">
              <a:lnSpc>
                <a:spcPct val="150000"/>
              </a:lnSpc>
              <a:buNone/>
            </a:pPr>
            <a:r>
              <a:rPr lang="en-US" sz="3200" dirty="0" smtClean="0">
                <a:solidFill>
                  <a:schemeClr val="bg1"/>
                </a:solidFill>
              </a:rPr>
              <a:t>Chills and sweating</a:t>
            </a:r>
          </a:p>
          <a:p>
            <a:pPr marL="0" indent="0">
              <a:lnSpc>
                <a:spcPct val="150000"/>
              </a:lnSpc>
              <a:buNone/>
            </a:pPr>
            <a:r>
              <a:rPr lang="en-US" sz="3200" dirty="0">
                <a:solidFill>
                  <a:schemeClr val="bg1"/>
                </a:solidFill>
              </a:rPr>
              <a:t>Quick breathing</a:t>
            </a:r>
          </a:p>
          <a:p>
            <a:pPr marL="0" indent="0">
              <a:lnSpc>
                <a:spcPct val="150000"/>
              </a:lnSpc>
              <a:buNone/>
            </a:pPr>
            <a:endParaRPr lang="en-US" sz="3200" dirty="0" smtClean="0">
              <a:solidFill>
                <a:schemeClr val="bg1"/>
              </a:solidFill>
            </a:endParaRPr>
          </a:p>
        </p:txBody>
      </p:sp>
    </p:spTree>
    <p:extLst>
      <p:ext uri="{BB962C8B-B14F-4D97-AF65-F5344CB8AC3E}">
        <p14:creationId xmlns:p14="http://schemas.microsoft.com/office/powerpoint/2010/main" val="628382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639502" y="1091934"/>
            <a:ext cx="6453963" cy="106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bg1"/>
                </a:solidFill>
              </a:rPr>
              <a:t>Myths about anxiety</a:t>
            </a:r>
            <a:endParaRPr lang="en-US" sz="5400" dirty="0">
              <a:solidFill>
                <a:schemeClr val="bg1"/>
              </a:solidFill>
            </a:endParaRPr>
          </a:p>
        </p:txBody>
      </p:sp>
      <p:sp>
        <p:nvSpPr>
          <p:cNvPr id="11" name="Oval 10"/>
          <p:cNvSpPr/>
          <p:nvPr/>
        </p:nvSpPr>
        <p:spPr>
          <a:xfrm>
            <a:off x="1279450" y="1010434"/>
            <a:ext cx="1143000" cy="1143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rgbClr val="002060"/>
                </a:solidFill>
              </a:rPr>
              <a:t>3</a:t>
            </a:r>
          </a:p>
        </p:txBody>
      </p:sp>
      <p:pic>
        <p:nvPicPr>
          <p:cNvPr id="2" name="Picture 2" descr="Image result for myth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9882" l="9947" r="94032">
                        <a14:foregroundMark x1="19032" y1="20000" x2="66777" y2="41059"/>
                        <a14:foregroundMark x1="92440" y1="89529" x2="92440" y2="89529"/>
                        <a14:foregroundMark x1="89721" y1="91059" x2="89721" y2="91059"/>
                        <a14:foregroundMark x1="93568" y1="92471" x2="93568" y2="92471"/>
                        <a14:foregroundMark x1="90186" y1="87176" x2="90186" y2="87176"/>
                        <a14:foregroundMark x1="84947" y1="81529" x2="84947" y2="81529"/>
                        <a14:foregroundMark x1="78846" y1="69765" x2="78846" y2="69765"/>
                        <a14:foregroundMark x1="38263" y1="67882" x2="38263" y2="67882"/>
                        <a14:foregroundMark x1="31499" y1="65176" x2="31499" y2="65176"/>
                        <a14:foregroundMark x1="52122" y1="66000" x2="52122" y2="66000"/>
                        <a14:foregroundMark x1="84416" y1="77529" x2="84416" y2="77529"/>
                        <a14:foregroundMark x1="78714" y1="85765" x2="78714" y2="85765"/>
                        <a14:foregroundMark x1="85080" y1="75647" x2="94164" y2="91765"/>
                        <a14:foregroundMark x1="78448" y1="78706" x2="78979" y2="93294"/>
                        <a14:foregroundMark x1="78979" y1="94000" x2="89854" y2="92588"/>
                        <a14:backgroundMark x1="81366" y1="86706" x2="81366" y2="86706"/>
                        <a14:backgroundMark x1="80504" y1="84118" x2="80504" y2="84118"/>
                        <a14:backgroundMark x1="80305" y1="82353" x2="80305" y2="82353"/>
                        <a14:backgroundMark x1="80305" y1="81176" x2="80305" y2="81176"/>
                      </a14:backgroundRemoval>
                    </a14:imgEffect>
                  </a14:imgLayer>
                </a14:imgProps>
              </a:ext>
              <a:ext uri="{28A0092B-C50C-407E-A947-70E740481C1C}">
                <a14:useLocalDpi xmlns:a14="http://schemas.microsoft.com/office/drawing/2010/main" val="0"/>
              </a:ext>
            </a:extLst>
          </a:blip>
          <a:srcRect/>
          <a:stretch>
            <a:fillRect/>
          </a:stretch>
        </p:blipFill>
        <p:spPr bwMode="auto">
          <a:xfrm>
            <a:off x="3972232" y="2224842"/>
            <a:ext cx="8219768" cy="463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861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967563" y="2549021"/>
            <a:ext cx="9948530" cy="1676400"/>
          </a:xfrm>
        </p:spPr>
        <p:txBody>
          <a:bodyPr>
            <a:noAutofit/>
          </a:bodyPr>
          <a:lstStyle/>
          <a:p>
            <a:pPr marL="0" indent="0">
              <a:buNone/>
            </a:pPr>
            <a:r>
              <a:rPr lang="en-US" sz="3200" dirty="0" smtClean="0">
                <a:solidFill>
                  <a:schemeClr val="bg1"/>
                </a:solidFill>
              </a:rPr>
              <a:t>Speech Anxiety </a:t>
            </a:r>
            <a:r>
              <a:rPr lang="en-US" sz="3200" dirty="0">
                <a:solidFill>
                  <a:schemeClr val="bg1"/>
                </a:solidFill>
              </a:rPr>
              <a:t>is a normal reaction to public </a:t>
            </a:r>
            <a:r>
              <a:rPr lang="en-US" sz="3200" dirty="0" smtClean="0">
                <a:solidFill>
                  <a:schemeClr val="bg1"/>
                </a:solidFill>
              </a:rPr>
              <a:t>speaking</a:t>
            </a:r>
            <a:endParaRPr lang="en-US" sz="3200" dirty="0">
              <a:solidFill>
                <a:schemeClr val="bg1"/>
              </a:solidFill>
            </a:endParaRPr>
          </a:p>
          <a:p>
            <a:pPr marL="0" indent="0">
              <a:buNone/>
            </a:pPr>
            <a:endParaRPr lang="en-US" sz="3200" dirty="0" smtClean="0">
              <a:solidFill>
                <a:schemeClr val="bg1"/>
              </a:solidFill>
            </a:endParaRPr>
          </a:p>
          <a:p>
            <a:pPr marL="0" indent="0">
              <a:buNone/>
            </a:pPr>
            <a:r>
              <a:rPr lang="en-US" sz="3200" dirty="0" smtClean="0">
                <a:solidFill>
                  <a:schemeClr val="bg1"/>
                </a:solidFill>
              </a:rPr>
              <a:t>It </a:t>
            </a:r>
            <a:r>
              <a:rPr lang="en-US" sz="3200" dirty="0">
                <a:solidFill>
                  <a:schemeClr val="bg1"/>
                </a:solidFill>
              </a:rPr>
              <a:t>is experienced by 3/4 of the population</a:t>
            </a:r>
            <a:endParaRPr lang="en-US" sz="3200" dirty="0">
              <a:solidFill>
                <a:schemeClr val="bg1"/>
              </a:solidFill>
            </a:endParaRPr>
          </a:p>
        </p:txBody>
      </p:sp>
      <p:sp>
        <p:nvSpPr>
          <p:cNvPr id="15" name="Title 1"/>
          <p:cNvSpPr txBox="1">
            <a:spLocks/>
          </p:cNvSpPr>
          <p:nvPr/>
        </p:nvSpPr>
        <p:spPr>
          <a:xfrm>
            <a:off x="3124201" y="759070"/>
            <a:ext cx="6088379" cy="90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sp>
        <p:nvSpPr>
          <p:cNvPr id="8" name="Title 1"/>
          <p:cNvSpPr txBox="1">
            <a:spLocks/>
          </p:cNvSpPr>
          <p:nvPr/>
        </p:nvSpPr>
        <p:spPr>
          <a:xfrm>
            <a:off x="967563" y="780335"/>
            <a:ext cx="8963018"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Myth 2:  There’s something wrong with me</a:t>
            </a:r>
            <a:endParaRPr lang="en-US" sz="4000" dirty="0">
              <a:solidFill>
                <a:schemeClr val="bg1"/>
              </a:solidFill>
            </a:endParaRPr>
          </a:p>
        </p:txBody>
      </p:sp>
      <p:cxnSp>
        <p:nvCxnSpPr>
          <p:cNvPr id="5" name="Straight Connector 4"/>
          <p:cNvCxnSpPr/>
          <p:nvPr/>
        </p:nvCxnSpPr>
        <p:spPr>
          <a:xfrm flipV="1">
            <a:off x="967563" y="1664678"/>
            <a:ext cx="9888279"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72896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937437" y="2283207"/>
            <a:ext cx="9948530" cy="1676400"/>
          </a:xfrm>
        </p:spPr>
        <p:txBody>
          <a:bodyPr>
            <a:noAutofit/>
          </a:bodyPr>
          <a:lstStyle/>
          <a:p>
            <a:pPr marL="0" indent="0">
              <a:buNone/>
            </a:pPr>
            <a:r>
              <a:rPr lang="en-US" sz="3200" dirty="0" smtClean="0">
                <a:solidFill>
                  <a:schemeClr val="bg1"/>
                </a:solidFill>
              </a:rPr>
              <a:t>Say the words out loud</a:t>
            </a:r>
          </a:p>
          <a:p>
            <a:pPr marL="0" indent="0">
              <a:buNone/>
            </a:pPr>
            <a:endParaRPr lang="en-US" sz="3200" dirty="0">
              <a:solidFill>
                <a:schemeClr val="bg1"/>
              </a:solidFill>
            </a:endParaRPr>
          </a:p>
          <a:p>
            <a:pPr marL="0" indent="0">
              <a:buNone/>
            </a:pPr>
            <a:r>
              <a:rPr lang="en-US" sz="3200" dirty="0" smtClean="0">
                <a:solidFill>
                  <a:schemeClr val="bg1"/>
                </a:solidFill>
              </a:rPr>
              <a:t>Practice standing up </a:t>
            </a:r>
          </a:p>
          <a:p>
            <a:pPr marL="0" indent="0">
              <a:buNone/>
            </a:pPr>
            <a:endParaRPr lang="en-US" sz="3200" dirty="0">
              <a:solidFill>
                <a:schemeClr val="bg1"/>
              </a:solidFill>
            </a:endParaRPr>
          </a:p>
          <a:p>
            <a:pPr marL="0" indent="0">
              <a:buNone/>
            </a:pPr>
            <a:r>
              <a:rPr lang="en-US" sz="3200" dirty="0" smtClean="0">
                <a:solidFill>
                  <a:schemeClr val="bg1"/>
                </a:solidFill>
              </a:rPr>
              <a:t>Practice in front of a mirror, a friend, or even a wall</a:t>
            </a:r>
          </a:p>
          <a:p>
            <a:pPr marL="0" indent="0">
              <a:buNone/>
            </a:pPr>
            <a:endParaRPr lang="en-US" sz="3200" dirty="0">
              <a:solidFill>
                <a:schemeClr val="bg1"/>
              </a:solidFill>
            </a:endParaRPr>
          </a:p>
          <a:p>
            <a:pPr marL="0" indent="0">
              <a:buNone/>
            </a:pPr>
            <a:r>
              <a:rPr lang="en-US" sz="3200" dirty="0" smtClean="0">
                <a:solidFill>
                  <a:schemeClr val="bg1"/>
                </a:solidFill>
              </a:rPr>
              <a:t>Try filming it and watching it bag</a:t>
            </a:r>
            <a:endParaRPr lang="en-US" sz="3000" dirty="0">
              <a:solidFill>
                <a:schemeClr val="bg1"/>
              </a:solidFill>
            </a:endParaRPr>
          </a:p>
          <a:p>
            <a:pPr marL="742950" indent="-742950">
              <a:buFont typeface="+mj-lt"/>
              <a:buAutoNum type="arabicPeriod"/>
            </a:pPr>
            <a:endParaRPr lang="en-US" sz="3200" dirty="0">
              <a:solidFill>
                <a:schemeClr val="bg1"/>
              </a:solidFill>
            </a:endParaRPr>
          </a:p>
          <a:p>
            <a:pPr marL="0" indent="0">
              <a:buNone/>
            </a:pPr>
            <a:r>
              <a:rPr lang="en-US" sz="3200" dirty="0" smtClean="0">
                <a:solidFill>
                  <a:schemeClr val="bg1"/>
                </a:solidFill>
              </a:rPr>
              <a:t> </a:t>
            </a:r>
            <a:endParaRPr lang="en-US" sz="3200" dirty="0">
              <a:solidFill>
                <a:schemeClr val="bg1"/>
              </a:solidFill>
            </a:endParaRPr>
          </a:p>
        </p:txBody>
      </p:sp>
      <p:sp>
        <p:nvSpPr>
          <p:cNvPr id="15" name="Title 1"/>
          <p:cNvSpPr txBox="1">
            <a:spLocks/>
          </p:cNvSpPr>
          <p:nvPr/>
        </p:nvSpPr>
        <p:spPr>
          <a:xfrm>
            <a:off x="3124201" y="759070"/>
            <a:ext cx="6088379" cy="90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sp>
        <p:nvSpPr>
          <p:cNvPr id="8" name="Title 1"/>
          <p:cNvSpPr txBox="1">
            <a:spLocks/>
          </p:cNvSpPr>
          <p:nvPr/>
        </p:nvSpPr>
        <p:spPr>
          <a:xfrm>
            <a:off x="967563" y="780335"/>
            <a:ext cx="8722242"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Myth 2: </a:t>
            </a:r>
            <a:endParaRPr lang="en-US" sz="4000" dirty="0">
              <a:solidFill>
                <a:schemeClr val="bg1"/>
              </a:solidFill>
            </a:endParaRPr>
          </a:p>
        </p:txBody>
      </p:sp>
      <p:cxnSp>
        <p:nvCxnSpPr>
          <p:cNvPr id="5" name="Straight Connector 4"/>
          <p:cNvCxnSpPr/>
          <p:nvPr/>
        </p:nvCxnSpPr>
        <p:spPr>
          <a:xfrm flipV="1">
            <a:off x="967563" y="1664678"/>
            <a:ext cx="9888279"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38471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937437" y="2283207"/>
            <a:ext cx="9948530" cy="1676400"/>
          </a:xfrm>
        </p:spPr>
        <p:txBody>
          <a:bodyPr>
            <a:noAutofit/>
          </a:bodyPr>
          <a:lstStyle/>
          <a:p>
            <a:pPr marL="0" indent="0">
              <a:buNone/>
            </a:pPr>
            <a:r>
              <a:rPr lang="en-US" sz="3200" dirty="0">
                <a:solidFill>
                  <a:schemeClr val="bg1"/>
                </a:solidFill>
              </a:rPr>
              <a:t>Memorizing a speech is more likely to cause </a:t>
            </a:r>
            <a:r>
              <a:rPr lang="en-US" sz="3200" dirty="0" smtClean="0">
                <a:solidFill>
                  <a:schemeClr val="bg1"/>
                </a:solidFill>
              </a:rPr>
              <a:t>anxiety</a:t>
            </a:r>
          </a:p>
          <a:p>
            <a:pPr marL="0" indent="0">
              <a:buNone/>
            </a:pPr>
            <a:endParaRPr lang="en-US" sz="3200" dirty="0" smtClean="0">
              <a:solidFill>
                <a:schemeClr val="bg1"/>
              </a:solidFill>
            </a:endParaRPr>
          </a:p>
          <a:p>
            <a:pPr marL="0" indent="0">
              <a:buNone/>
            </a:pPr>
            <a:r>
              <a:rPr lang="en-US" sz="3200" dirty="0" smtClean="0">
                <a:solidFill>
                  <a:schemeClr val="bg1"/>
                </a:solidFill>
              </a:rPr>
              <a:t>Instead, remember </a:t>
            </a:r>
            <a:r>
              <a:rPr lang="en-US" sz="3200" dirty="0">
                <a:solidFill>
                  <a:schemeClr val="bg1"/>
                </a:solidFill>
              </a:rPr>
              <a:t>your thesis and your main </a:t>
            </a:r>
            <a:r>
              <a:rPr lang="en-US" sz="3200" dirty="0" smtClean="0">
                <a:solidFill>
                  <a:schemeClr val="bg1"/>
                </a:solidFill>
              </a:rPr>
              <a:t>points</a:t>
            </a:r>
          </a:p>
          <a:p>
            <a:pPr marL="0" indent="0">
              <a:buNone/>
            </a:pPr>
            <a:endParaRPr lang="en-US" sz="3200" dirty="0">
              <a:solidFill>
                <a:schemeClr val="bg1"/>
              </a:solidFill>
            </a:endParaRPr>
          </a:p>
          <a:p>
            <a:pPr marL="0" indent="0">
              <a:buNone/>
            </a:pPr>
            <a:r>
              <a:rPr lang="en-US" sz="3200" dirty="0" smtClean="0">
                <a:solidFill>
                  <a:schemeClr val="bg1"/>
                </a:solidFill>
              </a:rPr>
              <a:t>Delivery  </a:t>
            </a:r>
            <a:r>
              <a:rPr lang="en-US" sz="3200" dirty="0">
                <a:solidFill>
                  <a:schemeClr val="bg1"/>
                </a:solidFill>
              </a:rPr>
              <a:t>tends to sound more canned</a:t>
            </a:r>
            <a:endParaRPr lang="en-US" sz="3200" dirty="0">
              <a:solidFill>
                <a:schemeClr val="bg1"/>
              </a:solidFill>
            </a:endParaRPr>
          </a:p>
          <a:p>
            <a:pPr marL="0" indent="0">
              <a:buNone/>
            </a:pPr>
            <a:r>
              <a:rPr lang="en-US" sz="3200" dirty="0" smtClean="0">
                <a:solidFill>
                  <a:schemeClr val="bg1"/>
                </a:solidFill>
              </a:rPr>
              <a:t> </a:t>
            </a:r>
            <a:endParaRPr lang="en-US" sz="3200" dirty="0">
              <a:solidFill>
                <a:schemeClr val="bg1"/>
              </a:solidFill>
            </a:endParaRPr>
          </a:p>
        </p:txBody>
      </p:sp>
      <p:sp>
        <p:nvSpPr>
          <p:cNvPr id="15" name="Title 1"/>
          <p:cNvSpPr txBox="1">
            <a:spLocks/>
          </p:cNvSpPr>
          <p:nvPr/>
        </p:nvSpPr>
        <p:spPr>
          <a:xfrm>
            <a:off x="3124201" y="759070"/>
            <a:ext cx="6088379" cy="90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sp>
        <p:nvSpPr>
          <p:cNvPr id="8" name="Title 1"/>
          <p:cNvSpPr txBox="1">
            <a:spLocks/>
          </p:cNvSpPr>
          <p:nvPr/>
        </p:nvSpPr>
        <p:spPr>
          <a:xfrm>
            <a:off x="967563" y="780335"/>
            <a:ext cx="8722242"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Myth </a:t>
            </a:r>
            <a:r>
              <a:rPr lang="en-US" sz="4000" dirty="0">
                <a:solidFill>
                  <a:schemeClr val="bg1"/>
                </a:solidFill>
              </a:rPr>
              <a:t>3: </a:t>
            </a:r>
            <a:r>
              <a:rPr lang="en-US" sz="4000" dirty="0" smtClean="0">
                <a:solidFill>
                  <a:schemeClr val="bg1"/>
                </a:solidFill>
              </a:rPr>
              <a:t>Memorizing helps reduce anxiety </a:t>
            </a:r>
            <a:endParaRPr lang="en-US" sz="4000" dirty="0">
              <a:solidFill>
                <a:schemeClr val="bg1"/>
              </a:solidFill>
            </a:endParaRPr>
          </a:p>
        </p:txBody>
      </p:sp>
      <p:cxnSp>
        <p:nvCxnSpPr>
          <p:cNvPr id="5" name="Straight Connector 4"/>
          <p:cNvCxnSpPr/>
          <p:nvPr/>
        </p:nvCxnSpPr>
        <p:spPr>
          <a:xfrm flipV="1">
            <a:off x="967563" y="1664678"/>
            <a:ext cx="9888279"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77664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907312" y="2705994"/>
            <a:ext cx="9948530" cy="1676400"/>
          </a:xfrm>
        </p:spPr>
        <p:txBody>
          <a:bodyPr>
            <a:noAutofit/>
          </a:bodyPr>
          <a:lstStyle/>
          <a:p>
            <a:pPr marL="0" indent="0">
              <a:buNone/>
            </a:pPr>
            <a:r>
              <a:rPr lang="en-US" sz="3200" dirty="0" smtClean="0">
                <a:solidFill>
                  <a:schemeClr val="bg1"/>
                </a:solidFill>
              </a:rPr>
              <a:t>Most mistakes go unnoticed</a:t>
            </a:r>
          </a:p>
          <a:p>
            <a:pPr marL="0" indent="0">
              <a:buNone/>
            </a:pPr>
            <a:endParaRPr lang="en-US" sz="3200" dirty="0" smtClean="0">
              <a:solidFill>
                <a:schemeClr val="bg1"/>
              </a:solidFill>
            </a:endParaRPr>
          </a:p>
          <a:p>
            <a:pPr marL="0" indent="0">
              <a:buNone/>
            </a:pPr>
            <a:r>
              <a:rPr lang="en-US" sz="3200" dirty="0" smtClean="0">
                <a:solidFill>
                  <a:schemeClr val="bg1"/>
                </a:solidFill>
              </a:rPr>
              <a:t>Mistakes </a:t>
            </a:r>
            <a:r>
              <a:rPr lang="en-US" sz="3200" dirty="0">
                <a:solidFill>
                  <a:schemeClr val="bg1"/>
                </a:solidFill>
              </a:rPr>
              <a:t>can humanize your presentation and make you more approachable to your audience</a:t>
            </a:r>
            <a:endParaRPr lang="en-US" sz="3200" dirty="0">
              <a:solidFill>
                <a:schemeClr val="bg1"/>
              </a:solidFill>
            </a:endParaRPr>
          </a:p>
          <a:p>
            <a:pPr marL="0" indent="0">
              <a:buNone/>
            </a:pPr>
            <a:r>
              <a:rPr lang="en-US" sz="3200" dirty="0" smtClean="0">
                <a:solidFill>
                  <a:schemeClr val="bg1"/>
                </a:solidFill>
              </a:rPr>
              <a:t> </a:t>
            </a:r>
            <a:endParaRPr lang="en-US" sz="3200" dirty="0">
              <a:solidFill>
                <a:schemeClr val="bg1"/>
              </a:solidFill>
            </a:endParaRPr>
          </a:p>
        </p:txBody>
      </p:sp>
      <p:sp>
        <p:nvSpPr>
          <p:cNvPr id="15" name="Title 1"/>
          <p:cNvSpPr txBox="1">
            <a:spLocks/>
          </p:cNvSpPr>
          <p:nvPr/>
        </p:nvSpPr>
        <p:spPr>
          <a:xfrm>
            <a:off x="3124201" y="759070"/>
            <a:ext cx="6088379" cy="90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sp>
        <p:nvSpPr>
          <p:cNvPr id="8" name="Title 1"/>
          <p:cNvSpPr txBox="1">
            <a:spLocks/>
          </p:cNvSpPr>
          <p:nvPr/>
        </p:nvSpPr>
        <p:spPr>
          <a:xfrm>
            <a:off x="967563" y="780335"/>
            <a:ext cx="8722242"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Myth 4</a:t>
            </a:r>
            <a:r>
              <a:rPr lang="en-US" sz="4000" dirty="0" smtClean="0">
                <a:solidFill>
                  <a:schemeClr val="bg1"/>
                </a:solidFill>
              </a:rPr>
              <a:t>: Mistakes are disastrous </a:t>
            </a:r>
            <a:endParaRPr lang="en-US" sz="4000" dirty="0">
              <a:solidFill>
                <a:schemeClr val="bg1"/>
              </a:solidFill>
            </a:endParaRPr>
          </a:p>
        </p:txBody>
      </p:sp>
      <p:cxnSp>
        <p:nvCxnSpPr>
          <p:cNvPr id="5" name="Straight Connector 4"/>
          <p:cNvCxnSpPr/>
          <p:nvPr/>
        </p:nvCxnSpPr>
        <p:spPr>
          <a:xfrm flipV="1">
            <a:off x="967563" y="1664678"/>
            <a:ext cx="9888279"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02837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1107659" y="2393329"/>
            <a:ext cx="7550777" cy="1676400"/>
          </a:xfrm>
        </p:spPr>
        <p:txBody>
          <a:bodyPr>
            <a:noAutofit/>
          </a:bodyPr>
          <a:lstStyle/>
          <a:p>
            <a:pPr marL="0" indent="0">
              <a:buNone/>
            </a:pPr>
            <a:r>
              <a:rPr lang="en-US" sz="3200" dirty="0">
                <a:solidFill>
                  <a:schemeClr val="bg1"/>
                </a:solidFill>
              </a:rPr>
              <a:t>M</a:t>
            </a:r>
            <a:r>
              <a:rPr lang="en-US" sz="3200" dirty="0" smtClean="0">
                <a:solidFill>
                  <a:schemeClr val="bg1"/>
                </a:solidFill>
              </a:rPr>
              <a:t>ost </a:t>
            </a:r>
            <a:r>
              <a:rPr lang="en-US" sz="3200" dirty="0">
                <a:solidFill>
                  <a:schemeClr val="bg1"/>
                </a:solidFill>
              </a:rPr>
              <a:t>speakers get nervous before speeches. </a:t>
            </a:r>
            <a:endParaRPr lang="en-US" sz="3200" dirty="0" smtClean="0">
              <a:solidFill>
                <a:schemeClr val="bg1"/>
              </a:solidFill>
            </a:endParaRPr>
          </a:p>
          <a:p>
            <a:pPr marL="0" indent="0">
              <a:buNone/>
            </a:pPr>
            <a:endParaRPr lang="en-US" sz="3200" dirty="0" smtClean="0">
              <a:solidFill>
                <a:schemeClr val="bg1"/>
              </a:solidFill>
            </a:endParaRPr>
          </a:p>
          <a:p>
            <a:pPr marL="0" indent="0">
              <a:buNone/>
            </a:pPr>
            <a:r>
              <a:rPr lang="en-US" sz="3200" dirty="0" smtClean="0">
                <a:solidFill>
                  <a:schemeClr val="bg1"/>
                </a:solidFill>
              </a:rPr>
              <a:t>Winston </a:t>
            </a:r>
            <a:r>
              <a:rPr lang="en-US" sz="3200" dirty="0">
                <a:solidFill>
                  <a:schemeClr val="bg1"/>
                </a:solidFill>
              </a:rPr>
              <a:t>Churchill reported being physically ill prior to speaking before Parliament.  </a:t>
            </a:r>
            <a:endParaRPr lang="en-US" sz="3200" dirty="0" smtClean="0">
              <a:solidFill>
                <a:schemeClr val="bg1"/>
              </a:solidFill>
            </a:endParaRPr>
          </a:p>
        </p:txBody>
      </p:sp>
      <p:sp>
        <p:nvSpPr>
          <p:cNvPr id="15" name="Title 1"/>
          <p:cNvSpPr txBox="1">
            <a:spLocks/>
          </p:cNvSpPr>
          <p:nvPr/>
        </p:nvSpPr>
        <p:spPr>
          <a:xfrm>
            <a:off x="3124201" y="759070"/>
            <a:ext cx="6088379" cy="90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sp>
        <p:nvSpPr>
          <p:cNvPr id="8" name="Title 1"/>
          <p:cNvSpPr txBox="1">
            <a:spLocks/>
          </p:cNvSpPr>
          <p:nvPr/>
        </p:nvSpPr>
        <p:spPr>
          <a:xfrm>
            <a:off x="967563" y="780335"/>
            <a:ext cx="8722242"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Myth 5</a:t>
            </a:r>
            <a:r>
              <a:rPr lang="en-US" sz="4000" dirty="0" smtClean="0">
                <a:solidFill>
                  <a:schemeClr val="bg1"/>
                </a:solidFill>
              </a:rPr>
              <a:t>: Great speakers don’t get nervous </a:t>
            </a:r>
            <a:endParaRPr lang="en-US" sz="4000" dirty="0">
              <a:solidFill>
                <a:schemeClr val="bg1"/>
              </a:solidFill>
            </a:endParaRPr>
          </a:p>
        </p:txBody>
      </p:sp>
      <p:cxnSp>
        <p:nvCxnSpPr>
          <p:cNvPr id="5" name="Straight Connector 4"/>
          <p:cNvCxnSpPr/>
          <p:nvPr/>
        </p:nvCxnSpPr>
        <p:spPr>
          <a:xfrm flipV="1">
            <a:off x="967563" y="1664678"/>
            <a:ext cx="9888279" cy="21265"/>
          </a:xfrm>
          <a:prstGeom prst="line">
            <a:avLst/>
          </a:prstGeom>
        </p:spPr>
        <p:style>
          <a:lnRef idx="1">
            <a:schemeClr val="accent2"/>
          </a:lnRef>
          <a:fillRef idx="0">
            <a:schemeClr val="accent2"/>
          </a:fillRef>
          <a:effectRef idx="0">
            <a:schemeClr val="accent2"/>
          </a:effectRef>
          <a:fontRef idx="minor">
            <a:schemeClr val="tx1"/>
          </a:fontRef>
        </p:style>
      </p:cxnSp>
      <p:pic>
        <p:nvPicPr>
          <p:cNvPr id="6146" name="Picture 2" descr="Britain, Churchill, Famous, People, Politician"/>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8837296" y="2393329"/>
            <a:ext cx="3354704" cy="4464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984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1016725" y="1093503"/>
            <a:ext cx="9948530" cy="1676400"/>
          </a:xfrm>
        </p:spPr>
        <p:txBody>
          <a:bodyPr>
            <a:noAutofit/>
          </a:bodyPr>
          <a:lstStyle/>
          <a:p>
            <a:pPr marL="0" indent="0">
              <a:buNone/>
            </a:pPr>
            <a:r>
              <a:rPr lang="en-US" sz="3200" dirty="0">
                <a:solidFill>
                  <a:schemeClr val="bg1"/>
                </a:solidFill>
              </a:rPr>
              <a:t>Journalist Edward R. Murrow said </a:t>
            </a:r>
            <a:endParaRPr lang="en-US" sz="3200" dirty="0" smtClean="0">
              <a:solidFill>
                <a:schemeClr val="bg1"/>
              </a:solidFill>
            </a:endParaRPr>
          </a:p>
          <a:p>
            <a:pPr marL="0" indent="0">
              <a:buNone/>
            </a:pPr>
            <a:endParaRPr lang="en-US" sz="3200" dirty="0">
              <a:solidFill>
                <a:schemeClr val="bg1"/>
              </a:solidFill>
            </a:endParaRPr>
          </a:p>
          <a:p>
            <a:pPr marL="0" indent="0">
              <a:buNone/>
            </a:pPr>
            <a:r>
              <a:rPr lang="en-US" sz="3200" dirty="0" smtClean="0">
                <a:solidFill>
                  <a:schemeClr val="bg1"/>
                </a:solidFill>
              </a:rPr>
              <a:t>"</a:t>
            </a:r>
            <a:r>
              <a:rPr lang="en-US" sz="3200" dirty="0">
                <a:solidFill>
                  <a:schemeClr val="bg1"/>
                </a:solidFill>
              </a:rPr>
              <a:t>The best speakers know enough to be scared... the only difference between the pros and the novices is that the pros have trained the butterflies to fly in formation."</a:t>
            </a:r>
          </a:p>
          <a:p>
            <a:pPr marL="0" indent="0">
              <a:buNone/>
            </a:pPr>
            <a:r>
              <a:rPr lang="en-US" sz="3200" dirty="0" smtClean="0">
                <a:solidFill>
                  <a:schemeClr val="bg1"/>
                </a:solidFill>
              </a:rPr>
              <a:t>  </a:t>
            </a:r>
          </a:p>
        </p:txBody>
      </p:sp>
      <p:sp>
        <p:nvSpPr>
          <p:cNvPr id="15" name="Title 1"/>
          <p:cNvSpPr txBox="1">
            <a:spLocks/>
          </p:cNvSpPr>
          <p:nvPr/>
        </p:nvSpPr>
        <p:spPr>
          <a:xfrm>
            <a:off x="3124201" y="759070"/>
            <a:ext cx="6088379" cy="90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chemeClr val="bg1"/>
              </a:solidFill>
            </a:endParaRPr>
          </a:p>
        </p:txBody>
      </p:sp>
      <p:pic>
        <p:nvPicPr>
          <p:cNvPr id="5122" name="Picture 2" descr="Butterfly, Blue, Insect, Blue Morphofalte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4722" l="4375" r="97292"/>
                    </a14:imgEffect>
                  </a14:imgLayer>
                </a14:imgProps>
              </a:ext>
              <a:ext uri="{28A0092B-C50C-407E-A947-70E740481C1C}">
                <a14:useLocalDpi xmlns:a14="http://schemas.microsoft.com/office/drawing/2010/main" val="0"/>
              </a:ext>
            </a:extLst>
          </a:blip>
          <a:srcRect/>
          <a:stretch>
            <a:fillRect/>
          </a:stretch>
        </p:blipFill>
        <p:spPr bwMode="auto">
          <a:xfrm>
            <a:off x="643295" y="3746090"/>
            <a:ext cx="3051893" cy="2288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utterfly, Blue, Insect, Blue Morphofalte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4722" l="4375" r="97292"/>
                    </a14:imgEffect>
                  </a14:imgLayer>
                </a14:imgProps>
              </a:ext>
              <a:ext uri="{28A0092B-C50C-407E-A947-70E740481C1C}">
                <a14:useLocalDpi xmlns:a14="http://schemas.microsoft.com/office/drawing/2010/main" val="0"/>
              </a:ext>
            </a:extLst>
          </a:blip>
          <a:srcRect/>
          <a:stretch>
            <a:fillRect/>
          </a:stretch>
        </p:blipFill>
        <p:spPr bwMode="auto">
          <a:xfrm>
            <a:off x="4164964" y="3746090"/>
            <a:ext cx="3051893" cy="22889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utterfly, Blue, Insect, Blue Morphofalte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4722" l="4375" r="97292"/>
                    </a14:imgEffect>
                  </a14:imgLayer>
                </a14:imgProps>
              </a:ext>
              <a:ext uri="{28A0092B-C50C-407E-A947-70E740481C1C}">
                <a14:useLocalDpi xmlns:a14="http://schemas.microsoft.com/office/drawing/2010/main" val="0"/>
              </a:ext>
            </a:extLst>
          </a:blip>
          <a:srcRect/>
          <a:stretch>
            <a:fillRect/>
          </a:stretch>
        </p:blipFill>
        <p:spPr bwMode="auto">
          <a:xfrm>
            <a:off x="7686633" y="3746090"/>
            <a:ext cx="3051893" cy="228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501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58186" y="726719"/>
            <a:ext cx="6453963" cy="106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dirty="0" smtClean="0">
                <a:solidFill>
                  <a:schemeClr val="bg1"/>
                </a:solidFill>
              </a:rPr>
              <a:t>Training the Butterflies</a:t>
            </a:r>
          </a:p>
          <a:p>
            <a:pPr algn="l"/>
            <a:endParaRPr lang="en-US" sz="3200" dirty="0">
              <a:solidFill>
                <a:schemeClr val="bg1"/>
              </a:solidFill>
            </a:endParaRPr>
          </a:p>
        </p:txBody>
      </p:sp>
      <p:cxnSp>
        <p:nvCxnSpPr>
          <p:cNvPr id="4" name="Straight Connector 3"/>
          <p:cNvCxnSpPr/>
          <p:nvPr/>
        </p:nvCxnSpPr>
        <p:spPr>
          <a:xfrm flipV="1">
            <a:off x="958186" y="1507362"/>
            <a:ext cx="9888279" cy="21265"/>
          </a:xfrm>
          <a:prstGeom prst="line">
            <a:avLst/>
          </a:prstGeom>
        </p:spPr>
        <p:style>
          <a:lnRef idx="1">
            <a:schemeClr val="accent2"/>
          </a:lnRef>
          <a:fillRef idx="0">
            <a:schemeClr val="accent2"/>
          </a:fillRef>
          <a:effectRef idx="0">
            <a:schemeClr val="accent2"/>
          </a:effectRef>
          <a:fontRef idx="minor">
            <a:schemeClr val="tx1"/>
          </a:fontRef>
        </p:style>
      </p:cxnSp>
      <p:sp>
        <p:nvSpPr>
          <p:cNvPr id="5" name="Title 1"/>
          <p:cNvSpPr>
            <a:spLocks noGrp="1"/>
          </p:cNvSpPr>
          <p:nvPr>
            <p:ph sz="half" idx="1"/>
          </p:nvPr>
        </p:nvSpPr>
        <p:spPr>
          <a:xfrm>
            <a:off x="958186" y="1939078"/>
            <a:ext cx="9948530" cy="1676400"/>
          </a:xfrm>
        </p:spPr>
        <p:txBody>
          <a:bodyPr>
            <a:noAutofit/>
          </a:bodyPr>
          <a:lstStyle/>
          <a:p>
            <a:pPr marL="514350" indent="-514350">
              <a:lnSpc>
                <a:spcPct val="100000"/>
              </a:lnSpc>
              <a:buFont typeface="+mj-lt"/>
              <a:buAutoNum type="arabicPeriod"/>
            </a:pPr>
            <a:r>
              <a:rPr lang="en-US" sz="3200" dirty="0" smtClean="0">
                <a:solidFill>
                  <a:schemeClr val="bg1"/>
                </a:solidFill>
              </a:rPr>
              <a:t>Practice relaxation exercises (deep breathing)</a:t>
            </a:r>
          </a:p>
          <a:p>
            <a:pPr marL="514350" indent="-514350">
              <a:lnSpc>
                <a:spcPct val="100000"/>
              </a:lnSpc>
              <a:buFont typeface="+mj-lt"/>
              <a:buAutoNum type="arabicPeriod"/>
            </a:pPr>
            <a:r>
              <a:rPr lang="en-US" sz="3200" dirty="0" smtClean="0">
                <a:solidFill>
                  <a:schemeClr val="bg1"/>
                </a:solidFill>
              </a:rPr>
              <a:t>Practice your speech</a:t>
            </a:r>
          </a:p>
          <a:p>
            <a:pPr marL="514350" indent="-514350">
              <a:lnSpc>
                <a:spcPct val="100000"/>
              </a:lnSpc>
              <a:buFont typeface="+mj-lt"/>
              <a:buAutoNum type="arabicPeriod"/>
            </a:pPr>
            <a:r>
              <a:rPr lang="en-US" sz="3200" dirty="0" smtClean="0">
                <a:solidFill>
                  <a:schemeClr val="bg1"/>
                </a:solidFill>
              </a:rPr>
              <a:t>Know your topic and find it interesting</a:t>
            </a:r>
          </a:p>
          <a:p>
            <a:pPr marL="514350" indent="-514350">
              <a:lnSpc>
                <a:spcPct val="100000"/>
              </a:lnSpc>
              <a:buFont typeface="+mj-lt"/>
              <a:buAutoNum type="arabicPeriod"/>
            </a:pPr>
            <a:r>
              <a:rPr lang="en-US" sz="3200" dirty="0" smtClean="0">
                <a:solidFill>
                  <a:schemeClr val="bg1"/>
                </a:solidFill>
              </a:rPr>
              <a:t>Use positive self-talk</a:t>
            </a:r>
          </a:p>
          <a:p>
            <a:pPr marL="514350" indent="-514350">
              <a:lnSpc>
                <a:spcPct val="100000"/>
              </a:lnSpc>
              <a:buFont typeface="+mj-lt"/>
              <a:buAutoNum type="arabicPeriod"/>
            </a:pPr>
            <a:r>
              <a:rPr lang="en-US" sz="3200" dirty="0" smtClean="0">
                <a:solidFill>
                  <a:schemeClr val="bg1"/>
                </a:solidFill>
              </a:rPr>
              <a:t>Visualize success</a:t>
            </a:r>
          </a:p>
          <a:p>
            <a:pPr marL="514350" indent="-514350">
              <a:lnSpc>
                <a:spcPct val="100000"/>
              </a:lnSpc>
              <a:buFont typeface="+mj-lt"/>
              <a:buAutoNum type="arabicPeriod"/>
            </a:pPr>
            <a:r>
              <a:rPr lang="en-US" sz="3200" dirty="0" smtClean="0">
                <a:solidFill>
                  <a:schemeClr val="bg1"/>
                </a:solidFill>
              </a:rPr>
              <a:t>Thank of the audience as on your side</a:t>
            </a:r>
          </a:p>
          <a:p>
            <a:pPr marL="514350" indent="-514350">
              <a:lnSpc>
                <a:spcPct val="100000"/>
              </a:lnSpc>
              <a:buFont typeface="+mj-lt"/>
              <a:buAutoNum type="arabicPeriod"/>
            </a:pPr>
            <a:r>
              <a:rPr lang="en-US" sz="3200" dirty="0" smtClean="0">
                <a:solidFill>
                  <a:schemeClr val="bg1"/>
                </a:solidFill>
              </a:rPr>
              <a:t>Chanel nervous energy into your </a:t>
            </a:r>
            <a:r>
              <a:rPr lang="en-US" sz="3200" dirty="0" err="1" smtClean="0">
                <a:solidFill>
                  <a:schemeClr val="bg1"/>
                </a:solidFill>
              </a:rPr>
              <a:t>presenation</a:t>
            </a:r>
            <a:endParaRPr lang="en-US" sz="3200" dirty="0">
              <a:solidFill>
                <a:schemeClr val="bg1"/>
              </a:solidFill>
            </a:endParaRPr>
          </a:p>
          <a:p>
            <a:pPr marL="0" indent="0">
              <a:lnSpc>
                <a:spcPct val="100000"/>
              </a:lnSpc>
              <a:buNone/>
            </a:pPr>
            <a:r>
              <a:rPr lang="en-US" sz="3200" dirty="0" smtClean="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4181157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sz="half" idx="1"/>
          </p:nvPr>
        </p:nvSpPr>
        <p:spPr>
          <a:xfrm>
            <a:off x="884903" y="2177019"/>
            <a:ext cx="10235381" cy="1676400"/>
          </a:xfrm>
        </p:spPr>
        <p:txBody>
          <a:bodyPr>
            <a:noAutofit/>
          </a:bodyPr>
          <a:lstStyle/>
          <a:p>
            <a:pPr marL="0" indent="0">
              <a:buNone/>
            </a:pPr>
            <a:r>
              <a:rPr lang="en-US" sz="3200" dirty="0">
                <a:solidFill>
                  <a:schemeClr val="bg1"/>
                </a:solidFill>
              </a:rPr>
              <a:t>Only one person is known to have died from public speaking. </a:t>
            </a:r>
            <a:endParaRPr lang="en-US" sz="3200" dirty="0" smtClean="0">
              <a:solidFill>
                <a:schemeClr val="bg1"/>
              </a:solidFill>
            </a:endParaRPr>
          </a:p>
          <a:p>
            <a:pPr marL="0" indent="0">
              <a:buNone/>
            </a:pPr>
            <a:endParaRPr lang="en-US" sz="3200" dirty="0">
              <a:solidFill>
                <a:schemeClr val="bg1"/>
              </a:solidFill>
            </a:endParaRPr>
          </a:p>
          <a:p>
            <a:pPr marL="0" indent="0">
              <a:buNone/>
            </a:pPr>
            <a:r>
              <a:rPr lang="en-US" sz="3200" dirty="0" smtClean="0">
                <a:solidFill>
                  <a:schemeClr val="bg1"/>
                </a:solidFill>
              </a:rPr>
              <a:t>President </a:t>
            </a:r>
            <a:r>
              <a:rPr lang="en-US" sz="3200" dirty="0">
                <a:solidFill>
                  <a:schemeClr val="bg1"/>
                </a:solidFill>
              </a:rPr>
              <a:t>William Henry Harrison, </a:t>
            </a:r>
            <a:endParaRPr lang="en-US" sz="3200" dirty="0" smtClean="0">
              <a:solidFill>
                <a:schemeClr val="bg1"/>
              </a:solidFill>
            </a:endParaRPr>
          </a:p>
          <a:p>
            <a:pPr marL="0" indent="0">
              <a:buNone/>
            </a:pPr>
            <a:endParaRPr lang="en-US" sz="3200" dirty="0">
              <a:solidFill>
                <a:schemeClr val="bg1"/>
              </a:solidFill>
            </a:endParaRPr>
          </a:p>
          <a:p>
            <a:pPr marL="0" indent="0">
              <a:buNone/>
            </a:pPr>
            <a:r>
              <a:rPr lang="en-US" sz="3200" dirty="0" smtClean="0">
                <a:solidFill>
                  <a:schemeClr val="bg1"/>
                </a:solidFill>
              </a:rPr>
              <a:t>but </a:t>
            </a:r>
            <a:r>
              <a:rPr lang="en-US" sz="3200" dirty="0">
                <a:solidFill>
                  <a:schemeClr val="bg1"/>
                </a:solidFill>
              </a:rPr>
              <a:t>really it was from the pneumonia he suffered after giving the longest inaugural address in U.S. History.</a:t>
            </a:r>
            <a:endParaRPr lang="en-US" sz="3200" dirty="0" smtClean="0">
              <a:solidFill>
                <a:schemeClr val="bg1"/>
              </a:solidFill>
            </a:endParaRPr>
          </a:p>
        </p:txBody>
      </p:sp>
      <p:sp>
        <p:nvSpPr>
          <p:cNvPr id="6" name="Title 1"/>
          <p:cNvSpPr txBox="1">
            <a:spLocks/>
          </p:cNvSpPr>
          <p:nvPr/>
        </p:nvSpPr>
        <p:spPr>
          <a:xfrm>
            <a:off x="967563" y="780335"/>
            <a:ext cx="8722242"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Remember: </a:t>
            </a:r>
            <a:r>
              <a:rPr lang="en-US" sz="4000" dirty="0" smtClean="0">
                <a:solidFill>
                  <a:schemeClr val="bg1"/>
                </a:solidFill>
              </a:rPr>
              <a:t> </a:t>
            </a:r>
            <a:endParaRPr lang="en-US" sz="4000" dirty="0">
              <a:solidFill>
                <a:schemeClr val="bg1"/>
              </a:solidFill>
            </a:endParaRPr>
          </a:p>
        </p:txBody>
      </p:sp>
      <p:cxnSp>
        <p:nvCxnSpPr>
          <p:cNvPr id="7" name="Straight Connector 6"/>
          <p:cNvCxnSpPr/>
          <p:nvPr/>
        </p:nvCxnSpPr>
        <p:spPr>
          <a:xfrm flipV="1">
            <a:off x="967563" y="1664678"/>
            <a:ext cx="9888279"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98966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47800" y="0"/>
            <a:ext cx="9296400" cy="6858000"/>
          </a:xfrm>
          <a:prstGeom prst="rect">
            <a:avLst/>
          </a:prstGeom>
          <a:solidFill>
            <a:srgbClr val="0C2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1828800" y="644714"/>
            <a:ext cx="3733800" cy="10316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chemeClr val="bg1"/>
                </a:solidFill>
              </a:rPr>
              <a:t>Anxiety</a:t>
            </a:r>
            <a:endParaRPr lang="en-US" sz="8800" dirty="0">
              <a:solidFill>
                <a:schemeClr val="bg1"/>
              </a:solidFill>
            </a:endParaRPr>
          </a:p>
        </p:txBody>
      </p:sp>
      <p:sp>
        <p:nvSpPr>
          <p:cNvPr id="10" name="Title 1"/>
          <p:cNvSpPr txBox="1">
            <a:spLocks/>
          </p:cNvSpPr>
          <p:nvPr/>
        </p:nvSpPr>
        <p:spPr>
          <a:xfrm>
            <a:off x="2438400" y="1295400"/>
            <a:ext cx="7534940" cy="10316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Managing and using your emotions</a:t>
            </a:r>
            <a:endParaRPr lang="en-US" sz="6000" dirty="0">
              <a:solidFill>
                <a:schemeClr val="bg1"/>
              </a:solidFill>
            </a:endParaRPr>
          </a:p>
        </p:txBody>
      </p:sp>
      <p:pic>
        <p:nvPicPr>
          <p:cNvPr id="1028" name="Picture 4" descr="Anxiety, Fear, Stress, Emotion, Wooden"/>
          <p:cNvPicPr>
            <a:picLocks noChangeAspect="1" noChangeArrowheads="1"/>
          </p:cNvPicPr>
          <p:nvPr/>
        </p:nvPicPr>
        <p:blipFill rotWithShape="1">
          <a:blip r:embed="rId3">
            <a:extLst>
              <a:ext uri="{28A0092B-C50C-407E-A947-70E740481C1C}">
                <a14:useLocalDpi xmlns:a14="http://schemas.microsoft.com/office/drawing/2010/main" val="0"/>
              </a:ext>
            </a:extLst>
          </a:blip>
          <a:srcRect t="22055" b="20457"/>
          <a:stretch/>
        </p:blipFill>
        <p:spPr bwMode="auto">
          <a:xfrm>
            <a:off x="1547141" y="2971800"/>
            <a:ext cx="8426199" cy="322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864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76915" y="2521499"/>
            <a:ext cx="1143000" cy="1143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rgbClr val="002060"/>
                </a:solidFill>
              </a:rPr>
              <a:t>1</a:t>
            </a:r>
          </a:p>
        </p:txBody>
      </p:sp>
      <p:sp>
        <p:nvSpPr>
          <p:cNvPr id="8" name="Title 1"/>
          <p:cNvSpPr txBox="1">
            <a:spLocks/>
          </p:cNvSpPr>
          <p:nvPr/>
        </p:nvSpPr>
        <p:spPr>
          <a:xfrm>
            <a:off x="1778352" y="2521499"/>
            <a:ext cx="6756875" cy="13701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What Scares Us</a:t>
            </a:r>
            <a:endParaRPr lang="en-US" sz="8000" dirty="0">
              <a:solidFill>
                <a:schemeClr val="bg1"/>
              </a:solidFill>
            </a:endParaRPr>
          </a:p>
        </p:txBody>
      </p:sp>
    </p:spTree>
    <p:extLst>
      <p:ext uri="{BB962C8B-B14F-4D97-AF65-F5344CB8AC3E}">
        <p14:creationId xmlns:p14="http://schemas.microsoft.com/office/powerpoint/2010/main" val="2961308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1117" y="615157"/>
            <a:ext cx="10898372" cy="646331"/>
          </a:xfrm>
          <a:prstGeom prst="rect">
            <a:avLst/>
          </a:prstGeom>
          <a:noFill/>
        </p:spPr>
        <p:txBody>
          <a:bodyPr wrap="square" rtlCol="0">
            <a:spAutoFit/>
          </a:bodyPr>
          <a:lstStyle/>
          <a:p>
            <a:r>
              <a:rPr lang="en-US" sz="3600" dirty="0" smtClean="0">
                <a:solidFill>
                  <a:schemeClr val="bg1"/>
                </a:solidFill>
              </a:rPr>
              <a:t> Speech Anxiety</a:t>
            </a:r>
            <a:endParaRPr lang="en-US" sz="3600" dirty="0">
              <a:solidFill>
                <a:schemeClr val="bg1"/>
              </a:solidFill>
            </a:endParaRPr>
          </a:p>
        </p:txBody>
      </p:sp>
      <p:sp>
        <p:nvSpPr>
          <p:cNvPr id="7" name="TextBox 6"/>
          <p:cNvSpPr txBox="1"/>
          <p:nvPr/>
        </p:nvSpPr>
        <p:spPr>
          <a:xfrm>
            <a:off x="2015043" y="2310983"/>
            <a:ext cx="7473088" cy="3046988"/>
          </a:xfrm>
          <a:prstGeom prst="rect">
            <a:avLst/>
          </a:prstGeom>
          <a:noFill/>
        </p:spPr>
        <p:txBody>
          <a:bodyPr wrap="square" rtlCol="0">
            <a:spAutoFit/>
          </a:bodyPr>
          <a:lstStyle/>
          <a:p>
            <a:pPr algn="ctr"/>
            <a:r>
              <a:rPr lang="en-US" sz="3200" dirty="0" smtClean="0">
                <a:solidFill>
                  <a:schemeClr val="bg1"/>
                </a:solidFill>
              </a:rPr>
              <a:t>Feelings of discomfort felt </a:t>
            </a:r>
            <a:r>
              <a:rPr lang="en-US" sz="3200" dirty="0" smtClean="0">
                <a:solidFill>
                  <a:schemeClr val="bg1"/>
                </a:solidFill>
              </a:rPr>
              <a:t>before during or after speaking in public</a:t>
            </a:r>
          </a:p>
          <a:p>
            <a:pPr algn="ctr"/>
            <a:endParaRPr lang="en-US" sz="3200" dirty="0">
              <a:solidFill>
                <a:schemeClr val="bg1"/>
              </a:solidFill>
            </a:endParaRPr>
          </a:p>
          <a:p>
            <a:pPr algn="ctr"/>
            <a:r>
              <a:rPr lang="en-US" sz="3200" dirty="0" smtClean="0">
                <a:solidFill>
                  <a:schemeClr val="bg1"/>
                </a:solidFill>
              </a:rPr>
              <a:t>It’s normal</a:t>
            </a:r>
          </a:p>
          <a:p>
            <a:pPr algn="ctr"/>
            <a:r>
              <a:rPr lang="en-US" sz="3200" dirty="0" smtClean="0">
                <a:solidFill>
                  <a:schemeClr val="bg1"/>
                </a:solidFill>
              </a:rPr>
              <a:t>It’s natural</a:t>
            </a:r>
          </a:p>
          <a:p>
            <a:pPr algn="ctr"/>
            <a:r>
              <a:rPr lang="en-US" sz="3200" dirty="0" smtClean="0">
                <a:solidFill>
                  <a:schemeClr val="bg1"/>
                </a:solidFill>
              </a:rPr>
              <a:t>It’s manageable</a:t>
            </a:r>
            <a:endParaRPr lang="en-US" sz="3200" dirty="0">
              <a:solidFill>
                <a:schemeClr val="bg1"/>
              </a:solidFill>
            </a:endParaRPr>
          </a:p>
        </p:txBody>
      </p:sp>
      <p:cxnSp>
        <p:nvCxnSpPr>
          <p:cNvPr id="3" name="Straight Connector 2"/>
          <p:cNvCxnSpPr/>
          <p:nvPr/>
        </p:nvCxnSpPr>
        <p:spPr>
          <a:xfrm flipV="1">
            <a:off x="691117" y="1488558"/>
            <a:ext cx="10653823"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81377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1117" y="615157"/>
            <a:ext cx="10898372" cy="646331"/>
          </a:xfrm>
          <a:prstGeom prst="rect">
            <a:avLst/>
          </a:prstGeom>
          <a:noFill/>
        </p:spPr>
        <p:txBody>
          <a:bodyPr wrap="square" rtlCol="0">
            <a:spAutoFit/>
          </a:bodyPr>
          <a:lstStyle/>
          <a:p>
            <a:r>
              <a:rPr lang="en-US" sz="3600" dirty="0" smtClean="0">
                <a:solidFill>
                  <a:schemeClr val="bg1"/>
                </a:solidFill>
              </a:rPr>
              <a:t>Fear is natural</a:t>
            </a:r>
            <a:endParaRPr lang="en-US" sz="3600" dirty="0">
              <a:solidFill>
                <a:schemeClr val="bg1"/>
              </a:solidFill>
            </a:endParaRPr>
          </a:p>
        </p:txBody>
      </p:sp>
      <p:sp>
        <p:nvSpPr>
          <p:cNvPr id="7" name="TextBox 6"/>
          <p:cNvSpPr txBox="1"/>
          <p:nvPr/>
        </p:nvSpPr>
        <p:spPr>
          <a:xfrm>
            <a:off x="776178" y="2301150"/>
            <a:ext cx="4739720" cy="3046988"/>
          </a:xfrm>
          <a:prstGeom prst="rect">
            <a:avLst/>
          </a:prstGeom>
          <a:noFill/>
        </p:spPr>
        <p:txBody>
          <a:bodyPr wrap="square" rtlCol="0">
            <a:spAutoFit/>
          </a:bodyPr>
          <a:lstStyle/>
          <a:p>
            <a:pPr>
              <a:lnSpc>
                <a:spcPct val="200000"/>
              </a:lnSpc>
            </a:pPr>
            <a:r>
              <a:rPr lang="en-US" sz="3200" dirty="0" smtClean="0">
                <a:solidFill>
                  <a:schemeClr val="bg1"/>
                </a:solidFill>
              </a:rPr>
              <a:t>Fear of attention</a:t>
            </a:r>
            <a:endParaRPr lang="en-US" sz="3200" dirty="0" smtClean="0">
              <a:solidFill>
                <a:schemeClr val="bg1"/>
              </a:solidFill>
            </a:endParaRPr>
          </a:p>
          <a:p>
            <a:pPr>
              <a:lnSpc>
                <a:spcPct val="200000"/>
              </a:lnSpc>
            </a:pPr>
            <a:r>
              <a:rPr lang="en-US" sz="3200" dirty="0" smtClean="0">
                <a:solidFill>
                  <a:schemeClr val="bg1"/>
                </a:solidFill>
              </a:rPr>
              <a:t>Fear of failure</a:t>
            </a:r>
            <a:endParaRPr lang="en-US" sz="3200" dirty="0" smtClean="0">
              <a:solidFill>
                <a:schemeClr val="bg1"/>
              </a:solidFill>
            </a:endParaRPr>
          </a:p>
          <a:p>
            <a:pPr>
              <a:lnSpc>
                <a:spcPct val="200000"/>
              </a:lnSpc>
            </a:pPr>
            <a:r>
              <a:rPr lang="en-US" sz="3200" dirty="0" smtClean="0">
                <a:solidFill>
                  <a:schemeClr val="bg1"/>
                </a:solidFill>
              </a:rPr>
              <a:t>Fear of bein</a:t>
            </a:r>
            <a:r>
              <a:rPr lang="en-US" sz="3200" dirty="0" smtClean="0">
                <a:solidFill>
                  <a:schemeClr val="bg1"/>
                </a:solidFill>
              </a:rPr>
              <a:t>g ridiculous</a:t>
            </a:r>
            <a:endParaRPr lang="en-US" sz="3200" dirty="0">
              <a:solidFill>
                <a:schemeClr val="bg1"/>
              </a:solidFill>
            </a:endParaRPr>
          </a:p>
        </p:txBody>
      </p:sp>
      <p:cxnSp>
        <p:nvCxnSpPr>
          <p:cNvPr id="3" name="Straight Connector 2"/>
          <p:cNvCxnSpPr/>
          <p:nvPr/>
        </p:nvCxnSpPr>
        <p:spPr>
          <a:xfrm flipV="1">
            <a:off x="691117" y="1488558"/>
            <a:ext cx="10653823" cy="21265"/>
          </a:xfrm>
          <a:prstGeom prst="line">
            <a:avLst/>
          </a:prstGeom>
        </p:spPr>
        <p:style>
          <a:lnRef idx="1">
            <a:schemeClr val="accent2"/>
          </a:lnRef>
          <a:fillRef idx="0">
            <a:schemeClr val="accent2"/>
          </a:fillRef>
          <a:effectRef idx="0">
            <a:schemeClr val="accent2"/>
          </a:effectRef>
          <a:fontRef idx="minor">
            <a:schemeClr val="tx1"/>
          </a:fontRef>
        </p:style>
      </p:cxnSp>
      <p:pic>
        <p:nvPicPr>
          <p:cNvPr id="2054" name="Picture 6" descr="Person, Comic, Panic, Fear, Scare, Shock, Schr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025" y="2098024"/>
            <a:ext cx="5179859" cy="34532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589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1117" y="619871"/>
            <a:ext cx="10898372" cy="646331"/>
          </a:xfrm>
          <a:prstGeom prst="rect">
            <a:avLst/>
          </a:prstGeom>
          <a:noFill/>
        </p:spPr>
        <p:txBody>
          <a:bodyPr wrap="square" rtlCol="0">
            <a:spAutoFit/>
          </a:bodyPr>
          <a:lstStyle/>
          <a:p>
            <a:r>
              <a:rPr lang="en-US" sz="3600" dirty="0" smtClean="0">
                <a:solidFill>
                  <a:schemeClr val="bg1"/>
                </a:solidFill>
              </a:rPr>
              <a:t>Why does it matter?</a:t>
            </a:r>
            <a:endParaRPr lang="en-US" sz="3600" dirty="0">
              <a:solidFill>
                <a:schemeClr val="bg1"/>
              </a:solidFill>
            </a:endParaRPr>
          </a:p>
        </p:txBody>
      </p:sp>
      <p:sp>
        <p:nvSpPr>
          <p:cNvPr id="7" name="TextBox 6"/>
          <p:cNvSpPr txBox="1"/>
          <p:nvPr/>
        </p:nvSpPr>
        <p:spPr>
          <a:xfrm>
            <a:off x="1767978" y="2025848"/>
            <a:ext cx="10568763" cy="3785652"/>
          </a:xfrm>
          <a:prstGeom prst="rect">
            <a:avLst/>
          </a:prstGeom>
          <a:noFill/>
        </p:spPr>
        <p:txBody>
          <a:bodyPr wrap="square" rtlCol="0">
            <a:spAutoFit/>
          </a:bodyPr>
          <a:lstStyle/>
          <a:p>
            <a:pPr>
              <a:lnSpc>
                <a:spcPct val="150000"/>
              </a:lnSpc>
            </a:pPr>
            <a:r>
              <a:rPr lang="en-US" sz="3200" dirty="0" smtClean="0">
                <a:solidFill>
                  <a:schemeClr val="bg1"/>
                </a:solidFill>
              </a:rPr>
              <a:t>People </a:t>
            </a:r>
            <a:r>
              <a:rPr lang="en-US" sz="3200" dirty="0">
                <a:solidFill>
                  <a:schemeClr val="bg1"/>
                </a:solidFill>
              </a:rPr>
              <a:t>who experience high levels of </a:t>
            </a:r>
            <a:r>
              <a:rPr lang="en-US" sz="3200" dirty="0" smtClean="0">
                <a:solidFill>
                  <a:schemeClr val="bg1"/>
                </a:solidFill>
              </a:rPr>
              <a:t>anxiety:</a:t>
            </a:r>
          </a:p>
          <a:p>
            <a:pPr marL="457200" indent="-457200">
              <a:lnSpc>
                <a:spcPct val="150000"/>
              </a:lnSpc>
              <a:buFont typeface="Arial" panose="020B0604020202020204" pitchFamily="34" charset="0"/>
              <a:buChar char="•"/>
            </a:pPr>
            <a:r>
              <a:rPr lang="en-US" sz="3200" dirty="0" smtClean="0">
                <a:solidFill>
                  <a:schemeClr val="bg1"/>
                </a:solidFill>
              </a:rPr>
              <a:t>struggle </a:t>
            </a:r>
            <a:r>
              <a:rPr lang="en-US" sz="3200" dirty="0">
                <a:solidFill>
                  <a:schemeClr val="bg1"/>
                </a:solidFill>
              </a:rPr>
              <a:t>to complete speaking </a:t>
            </a:r>
            <a:r>
              <a:rPr lang="en-US" sz="3200" dirty="0" smtClean="0">
                <a:solidFill>
                  <a:schemeClr val="bg1"/>
                </a:solidFill>
              </a:rPr>
              <a:t>assignments</a:t>
            </a:r>
          </a:p>
          <a:p>
            <a:pPr marL="457200" indent="-457200">
              <a:lnSpc>
                <a:spcPct val="150000"/>
              </a:lnSpc>
              <a:buFont typeface="Arial" panose="020B0604020202020204" pitchFamily="34" charset="0"/>
              <a:buChar char="•"/>
            </a:pPr>
            <a:r>
              <a:rPr lang="en-US" sz="3200" dirty="0" smtClean="0">
                <a:solidFill>
                  <a:schemeClr val="bg1"/>
                </a:solidFill>
              </a:rPr>
              <a:t>avoid </a:t>
            </a:r>
            <a:r>
              <a:rPr lang="en-US" sz="3200" dirty="0">
                <a:solidFill>
                  <a:schemeClr val="bg1"/>
                </a:solidFill>
              </a:rPr>
              <a:t>classes in which speaking is </a:t>
            </a:r>
            <a:r>
              <a:rPr lang="en-US" sz="3200" dirty="0" smtClean="0">
                <a:solidFill>
                  <a:schemeClr val="bg1"/>
                </a:solidFill>
              </a:rPr>
              <a:t>required </a:t>
            </a:r>
          </a:p>
          <a:p>
            <a:pPr marL="457200" indent="-457200">
              <a:lnSpc>
                <a:spcPct val="150000"/>
              </a:lnSpc>
              <a:buFont typeface="Arial" panose="020B0604020202020204" pitchFamily="34" charset="0"/>
              <a:buChar char="•"/>
            </a:pPr>
            <a:r>
              <a:rPr lang="en-US" sz="3200" dirty="0" smtClean="0">
                <a:solidFill>
                  <a:schemeClr val="bg1"/>
                </a:solidFill>
              </a:rPr>
              <a:t>miss </a:t>
            </a:r>
            <a:r>
              <a:rPr lang="en-US" sz="3200" dirty="0">
                <a:solidFill>
                  <a:schemeClr val="bg1"/>
                </a:solidFill>
              </a:rPr>
              <a:t>out on learning an important </a:t>
            </a:r>
            <a:r>
              <a:rPr lang="en-US" sz="3200" dirty="0" smtClean="0">
                <a:solidFill>
                  <a:schemeClr val="bg1"/>
                </a:solidFill>
              </a:rPr>
              <a:t>life-skill</a:t>
            </a:r>
          </a:p>
          <a:p>
            <a:pPr marL="457200" indent="-457200">
              <a:lnSpc>
                <a:spcPct val="150000"/>
              </a:lnSpc>
              <a:buFont typeface="Arial" panose="020B0604020202020204" pitchFamily="34" charset="0"/>
              <a:buChar char="•"/>
            </a:pPr>
            <a:r>
              <a:rPr lang="en-US" sz="3200" dirty="0" smtClean="0">
                <a:solidFill>
                  <a:schemeClr val="bg1"/>
                </a:solidFill>
              </a:rPr>
              <a:t>suffer </a:t>
            </a:r>
            <a:r>
              <a:rPr lang="en-US" sz="3200" dirty="0">
                <a:solidFill>
                  <a:schemeClr val="bg1"/>
                </a:solidFill>
              </a:rPr>
              <a:t>unnecessarily</a:t>
            </a:r>
            <a:endParaRPr lang="en-US" sz="3200" dirty="0">
              <a:solidFill>
                <a:schemeClr val="bg1"/>
              </a:solidFill>
            </a:endParaRPr>
          </a:p>
        </p:txBody>
      </p:sp>
      <p:cxnSp>
        <p:nvCxnSpPr>
          <p:cNvPr id="3" name="Straight Connector 2"/>
          <p:cNvCxnSpPr/>
          <p:nvPr/>
        </p:nvCxnSpPr>
        <p:spPr>
          <a:xfrm flipV="1">
            <a:off x="691117" y="1488558"/>
            <a:ext cx="10653823"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31763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1117" y="619871"/>
            <a:ext cx="10898372" cy="646331"/>
          </a:xfrm>
          <a:prstGeom prst="rect">
            <a:avLst/>
          </a:prstGeom>
          <a:noFill/>
        </p:spPr>
        <p:txBody>
          <a:bodyPr wrap="square" rtlCol="0">
            <a:spAutoFit/>
          </a:bodyPr>
          <a:lstStyle/>
          <a:p>
            <a:r>
              <a:rPr lang="en-US" sz="3600" dirty="0" smtClean="0">
                <a:solidFill>
                  <a:schemeClr val="bg1"/>
                </a:solidFill>
              </a:rPr>
              <a:t>It’s self inflicted</a:t>
            </a:r>
            <a:endParaRPr lang="en-US" sz="3600" dirty="0">
              <a:solidFill>
                <a:schemeClr val="bg1"/>
              </a:solidFill>
            </a:endParaRPr>
          </a:p>
        </p:txBody>
      </p:sp>
      <p:sp>
        <p:nvSpPr>
          <p:cNvPr id="7" name="TextBox 6"/>
          <p:cNvSpPr txBox="1"/>
          <p:nvPr/>
        </p:nvSpPr>
        <p:spPr>
          <a:xfrm>
            <a:off x="1020726" y="2173332"/>
            <a:ext cx="10568763" cy="304698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3200" dirty="0" smtClean="0">
                <a:solidFill>
                  <a:schemeClr val="bg1"/>
                </a:solidFill>
              </a:rPr>
              <a:t>Self criticizing (“I’m a terrible speaker”)</a:t>
            </a:r>
          </a:p>
          <a:p>
            <a:pPr marL="457200" indent="-457200">
              <a:lnSpc>
                <a:spcPct val="150000"/>
              </a:lnSpc>
              <a:buFont typeface="Arial" panose="020B0604020202020204" pitchFamily="34" charset="0"/>
              <a:buChar char="•"/>
            </a:pPr>
            <a:r>
              <a:rPr lang="en-US" sz="3200" dirty="0" smtClean="0">
                <a:solidFill>
                  <a:schemeClr val="bg1"/>
                </a:solidFill>
              </a:rPr>
              <a:t>Avoid preparing and practicing (avoiding the speech)</a:t>
            </a:r>
          </a:p>
          <a:p>
            <a:pPr marL="457200" indent="-457200">
              <a:lnSpc>
                <a:spcPct val="150000"/>
              </a:lnSpc>
              <a:buFont typeface="Arial" panose="020B0604020202020204" pitchFamily="34" charset="0"/>
              <a:buChar char="•"/>
            </a:pPr>
            <a:r>
              <a:rPr lang="en-US" sz="3200" dirty="0" smtClean="0">
                <a:solidFill>
                  <a:schemeClr val="bg1"/>
                </a:solidFill>
              </a:rPr>
              <a:t>Self-pressure (“I have to be perfect”)</a:t>
            </a:r>
          </a:p>
          <a:p>
            <a:pPr marL="457200" indent="-457200">
              <a:lnSpc>
                <a:spcPct val="150000"/>
              </a:lnSpc>
              <a:buFont typeface="Arial" panose="020B0604020202020204" pitchFamily="34" charset="0"/>
              <a:buChar char="•"/>
            </a:pPr>
            <a:r>
              <a:rPr lang="en-US" sz="3200" dirty="0" smtClean="0">
                <a:solidFill>
                  <a:schemeClr val="bg1"/>
                </a:solidFill>
              </a:rPr>
              <a:t>Catastrophizing statements (imagine worst case scenario)</a:t>
            </a:r>
            <a:endParaRPr lang="en-US" sz="3200" dirty="0">
              <a:solidFill>
                <a:schemeClr val="bg1"/>
              </a:solidFill>
            </a:endParaRPr>
          </a:p>
        </p:txBody>
      </p:sp>
      <p:cxnSp>
        <p:nvCxnSpPr>
          <p:cNvPr id="3" name="Straight Connector 2"/>
          <p:cNvCxnSpPr/>
          <p:nvPr/>
        </p:nvCxnSpPr>
        <p:spPr>
          <a:xfrm flipV="1">
            <a:off x="691117" y="1488558"/>
            <a:ext cx="10653823" cy="2126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81498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2765606" y="2485020"/>
            <a:ext cx="6088379" cy="905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dirty="0" smtClean="0">
                <a:solidFill>
                  <a:schemeClr val="bg1"/>
                </a:solidFill>
              </a:rPr>
              <a:t>Physical Effects</a:t>
            </a:r>
            <a:endParaRPr lang="en-US" sz="4800" dirty="0">
              <a:solidFill>
                <a:schemeClr val="bg1"/>
              </a:solidFill>
            </a:endParaRPr>
          </a:p>
        </p:txBody>
      </p:sp>
      <p:sp>
        <p:nvSpPr>
          <p:cNvPr id="20" name="Oval 19"/>
          <p:cNvSpPr/>
          <p:nvPr/>
        </p:nvSpPr>
        <p:spPr>
          <a:xfrm>
            <a:off x="1337929" y="2366324"/>
            <a:ext cx="1143000" cy="1143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solidFill>
                  <a:srgbClr val="002060"/>
                </a:solidFill>
              </a:rPr>
              <a:t>2</a:t>
            </a:r>
          </a:p>
        </p:txBody>
      </p:sp>
      <p:pic>
        <p:nvPicPr>
          <p:cNvPr id="2" name="Picture 2" descr="Brain, Chart, Diagram, Face, Fringe, Phrenology, Retro"/>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748047" y="2617681"/>
            <a:ext cx="5443953" cy="446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101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sz="half" idx="1"/>
          </p:nvPr>
        </p:nvSpPr>
        <p:spPr>
          <a:xfrm>
            <a:off x="1392865" y="2723649"/>
            <a:ext cx="10185991" cy="2640419"/>
          </a:xfrm>
        </p:spPr>
        <p:txBody>
          <a:bodyPr>
            <a:noAutofit/>
          </a:bodyPr>
          <a:lstStyle/>
          <a:p>
            <a:pPr marL="0" indent="0">
              <a:lnSpc>
                <a:spcPct val="200000"/>
              </a:lnSpc>
              <a:buNone/>
            </a:pPr>
            <a:r>
              <a:rPr lang="en-US" sz="3200" dirty="0" smtClean="0">
                <a:solidFill>
                  <a:schemeClr val="bg1"/>
                </a:solidFill>
              </a:rPr>
              <a:t>What starts as your brain’s response to fear</a:t>
            </a:r>
            <a:endParaRPr lang="en-US" sz="3200" dirty="0" smtClean="0">
              <a:solidFill>
                <a:schemeClr val="bg1"/>
              </a:solidFill>
            </a:endParaRPr>
          </a:p>
          <a:p>
            <a:pPr marL="0" indent="0">
              <a:lnSpc>
                <a:spcPct val="200000"/>
              </a:lnSpc>
              <a:buNone/>
            </a:pPr>
            <a:r>
              <a:rPr lang="en-US" sz="3200" dirty="0" smtClean="0">
                <a:solidFill>
                  <a:schemeClr val="bg1"/>
                </a:solidFill>
              </a:rPr>
              <a:t>Becomes a physical reaction</a:t>
            </a:r>
          </a:p>
          <a:p>
            <a:pPr marL="0" indent="0">
              <a:lnSpc>
                <a:spcPct val="200000"/>
              </a:lnSpc>
              <a:buNone/>
            </a:pPr>
            <a:endParaRPr lang="en-US" sz="3200" dirty="0">
              <a:solidFill>
                <a:schemeClr val="bg1"/>
              </a:solidFill>
            </a:endParaRPr>
          </a:p>
        </p:txBody>
      </p:sp>
      <p:sp>
        <p:nvSpPr>
          <p:cNvPr id="15" name="Title 1"/>
          <p:cNvSpPr txBox="1">
            <a:spLocks/>
          </p:cNvSpPr>
          <p:nvPr/>
        </p:nvSpPr>
        <p:spPr>
          <a:xfrm>
            <a:off x="1392865" y="671555"/>
            <a:ext cx="7161028" cy="9056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From your brain to your body</a:t>
            </a:r>
            <a:endParaRPr lang="en-US" sz="4000" dirty="0">
              <a:solidFill>
                <a:schemeClr val="bg1"/>
              </a:solidFill>
            </a:endParaRPr>
          </a:p>
        </p:txBody>
      </p:sp>
      <p:cxnSp>
        <p:nvCxnSpPr>
          <p:cNvPr id="7" name="Straight Connector 6"/>
          <p:cNvCxnSpPr/>
          <p:nvPr/>
        </p:nvCxnSpPr>
        <p:spPr>
          <a:xfrm>
            <a:off x="1392865" y="2052083"/>
            <a:ext cx="8112642"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37283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397</TotalTime>
  <Words>928</Words>
  <Application>Microsoft Office PowerPoint</Application>
  <PresentationFormat>Widescreen</PresentationFormat>
  <Paragraphs>121</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Texas at San Antonio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Dixson</dc:creator>
  <cp:lastModifiedBy>Mary Dixson</cp:lastModifiedBy>
  <cp:revision>23</cp:revision>
  <dcterms:created xsi:type="dcterms:W3CDTF">2017-04-03T17:24:16Z</dcterms:created>
  <dcterms:modified xsi:type="dcterms:W3CDTF">2017-06-08T17:30:35Z</dcterms:modified>
</cp:coreProperties>
</file>