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7" r:id="rId2"/>
    <p:sldId id="258" r:id="rId3"/>
    <p:sldId id="259" r:id="rId4"/>
    <p:sldId id="267" r:id="rId5"/>
    <p:sldId id="260" r:id="rId6"/>
    <p:sldId id="268" r:id="rId7"/>
    <p:sldId id="266" r:id="rId8"/>
    <p:sldId id="274" r:id="rId9"/>
    <p:sldId id="275" r:id="rId10"/>
    <p:sldId id="272" r:id="rId11"/>
    <p:sldId id="273" r:id="rId12"/>
    <p:sldId id="271" r:id="rId13"/>
    <p:sldId id="261" r:id="rId14"/>
    <p:sldId id="269" r:id="rId15"/>
    <p:sldId id="262" r:id="rId16"/>
    <p:sldId id="263" r:id="rId17"/>
    <p:sldId id="264" r:id="rId18"/>
    <p:sldId id="270"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7ABBA-697B-422C-A581-9CDF0B4B50F3}" type="datetimeFigureOut">
              <a:rPr lang="en-US" smtClean="0"/>
              <a:t>6/8/2017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645757-638F-4013-8C8B-1EDAF794603B}" type="slidenum">
              <a:rPr lang="en-US" smtClean="0"/>
              <a:t>‹#›</a:t>
            </a:fld>
            <a:endParaRPr lang="en-US"/>
          </a:p>
        </p:txBody>
      </p:sp>
    </p:spTree>
    <p:extLst>
      <p:ext uri="{BB962C8B-B14F-4D97-AF65-F5344CB8AC3E}">
        <p14:creationId xmlns:p14="http://schemas.microsoft.com/office/powerpoint/2010/main" val="1244763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No matter what your</a:t>
            </a:r>
            <a:r>
              <a:rPr lang="en-US" baseline="0" dirty="0" smtClean="0"/>
              <a:t> topic, you are there for a reason.  You have to adopt an attitude that your content matters.</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2</a:t>
            </a:fld>
            <a:endParaRPr lang="en-US"/>
          </a:p>
        </p:txBody>
      </p:sp>
    </p:spTree>
    <p:extLst>
      <p:ext uri="{BB962C8B-B14F-4D97-AF65-F5344CB8AC3E}">
        <p14:creationId xmlns:p14="http://schemas.microsoft.com/office/powerpoint/2010/main" val="3030579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11</a:t>
            </a:fld>
            <a:endParaRPr lang="en-US"/>
          </a:p>
        </p:txBody>
      </p:sp>
    </p:spTree>
    <p:extLst>
      <p:ext uri="{BB962C8B-B14F-4D97-AF65-F5344CB8AC3E}">
        <p14:creationId xmlns:p14="http://schemas.microsoft.com/office/powerpoint/2010/main" val="2836818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12</a:t>
            </a:fld>
            <a:endParaRPr lang="en-US"/>
          </a:p>
        </p:txBody>
      </p:sp>
    </p:spTree>
    <p:extLst>
      <p:ext uri="{BB962C8B-B14F-4D97-AF65-F5344CB8AC3E}">
        <p14:creationId xmlns:p14="http://schemas.microsoft.com/office/powerpoint/2010/main" val="536191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13</a:t>
            </a:fld>
            <a:endParaRPr lang="en-US"/>
          </a:p>
        </p:txBody>
      </p:sp>
    </p:spTree>
    <p:extLst>
      <p:ext uri="{BB962C8B-B14F-4D97-AF65-F5344CB8AC3E}">
        <p14:creationId xmlns:p14="http://schemas.microsoft.com/office/powerpoint/2010/main" val="3839428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14</a:t>
            </a:fld>
            <a:endParaRPr lang="en-US"/>
          </a:p>
        </p:txBody>
      </p:sp>
    </p:spTree>
    <p:extLst>
      <p:ext uri="{BB962C8B-B14F-4D97-AF65-F5344CB8AC3E}">
        <p14:creationId xmlns:p14="http://schemas.microsoft.com/office/powerpoint/2010/main" val="1833010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18</a:t>
            </a:fld>
            <a:endParaRPr lang="en-US"/>
          </a:p>
        </p:txBody>
      </p:sp>
    </p:spTree>
    <p:extLst>
      <p:ext uri="{BB962C8B-B14F-4D97-AF65-F5344CB8AC3E}">
        <p14:creationId xmlns:p14="http://schemas.microsoft.com/office/powerpoint/2010/main" val="139034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19</a:t>
            </a:fld>
            <a:endParaRPr lang="en-US"/>
          </a:p>
        </p:txBody>
      </p:sp>
    </p:spTree>
    <p:extLst>
      <p:ext uri="{BB962C8B-B14F-4D97-AF65-F5344CB8AC3E}">
        <p14:creationId xmlns:p14="http://schemas.microsoft.com/office/powerpoint/2010/main" val="2465090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671F6A-458E-498F-B8E9-2702441A5ECB}" type="slidenum">
              <a:rPr lang="en-US" smtClean="0"/>
              <a:t>3</a:t>
            </a:fld>
            <a:endParaRPr lang="en-US"/>
          </a:p>
        </p:txBody>
      </p:sp>
    </p:spTree>
    <p:extLst>
      <p:ext uri="{BB962C8B-B14F-4D97-AF65-F5344CB8AC3E}">
        <p14:creationId xmlns:p14="http://schemas.microsoft.com/office/powerpoint/2010/main" val="50246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671F6A-458E-498F-B8E9-2702441A5ECB}" type="slidenum">
              <a:rPr lang="en-US" smtClean="0"/>
              <a:t>4</a:t>
            </a:fld>
            <a:endParaRPr lang="en-US"/>
          </a:p>
        </p:txBody>
      </p:sp>
    </p:spTree>
    <p:extLst>
      <p:ext uri="{BB962C8B-B14F-4D97-AF65-F5344CB8AC3E}">
        <p14:creationId xmlns:p14="http://schemas.microsoft.com/office/powerpoint/2010/main" val="2531601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5</a:t>
            </a:fld>
            <a:endParaRPr lang="en-US"/>
          </a:p>
        </p:txBody>
      </p:sp>
    </p:spTree>
    <p:extLst>
      <p:ext uri="{BB962C8B-B14F-4D97-AF65-F5344CB8AC3E}">
        <p14:creationId xmlns:p14="http://schemas.microsoft.com/office/powerpoint/2010/main" val="728602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6</a:t>
            </a:fld>
            <a:endParaRPr lang="en-US"/>
          </a:p>
        </p:txBody>
      </p:sp>
    </p:spTree>
    <p:extLst>
      <p:ext uri="{BB962C8B-B14F-4D97-AF65-F5344CB8AC3E}">
        <p14:creationId xmlns:p14="http://schemas.microsoft.com/office/powerpoint/2010/main" val="1809528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7</a:t>
            </a:fld>
            <a:endParaRPr lang="en-US"/>
          </a:p>
        </p:txBody>
      </p:sp>
    </p:spTree>
    <p:extLst>
      <p:ext uri="{BB962C8B-B14F-4D97-AF65-F5344CB8AC3E}">
        <p14:creationId xmlns:p14="http://schemas.microsoft.com/office/powerpoint/2010/main" val="3522593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8</a:t>
            </a:fld>
            <a:endParaRPr lang="en-US"/>
          </a:p>
        </p:txBody>
      </p:sp>
    </p:spTree>
    <p:extLst>
      <p:ext uri="{BB962C8B-B14F-4D97-AF65-F5344CB8AC3E}">
        <p14:creationId xmlns:p14="http://schemas.microsoft.com/office/powerpoint/2010/main" val="1574994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9</a:t>
            </a:fld>
            <a:endParaRPr lang="en-US"/>
          </a:p>
        </p:txBody>
      </p:sp>
    </p:spTree>
    <p:extLst>
      <p:ext uri="{BB962C8B-B14F-4D97-AF65-F5344CB8AC3E}">
        <p14:creationId xmlns:p14="http://schemas.microsoft.com/office/powerpoint/2010/main" val="1790716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If you aren’t there yet, then ask two questions:</a:t>
            </a:r>
            <a:r>
              <a:rPr lang="en-US" baseline="0" dirty="0" smtClean="0"/>
              <a:t> So what? And who cares?  What is the audience going to get from me presentations.  Why does it matter and to who?  If you can’t answer these two questions, you shouldn’t be speaking. </a:t>
            </a:r>
            <a:endParaRPr lang="en-US" dirty="0"/>
          </a:p>
        </p:txBody>
      </p:sp>
      <p:sp>
        <p:nvSpPr>
          <p:cNvPr id="4" name="Slide Number Placeholder 3"/>
          <p:cNvSpPr>
            <a:spLocks noGrp="1"/>
          </p:cNvSpPr>
          <p:nvPr>
            <p:ph type="sldNum" sz="quarter" idx="10"/>
          </p:nvPr>
        </p:nvSpPr>
        <p:spPr/>
        <p:txBody>
          <a:bodyPr/>
          <a:lstStyle/>
          <a:p>
            <a:fld id="{3B671F6A-458E-498F-B8E9-2702441A5ECB}" type="slidenum">
              <a:rPr lang="en-US" smtClean="0"/>
              <a:t>10</a:t>
            </a:fld>
            <a:endParaRPr lang="en-US"/>
          </a:p>
        </p:txBody>
      </p:sp>
    </p:spTree>
    <p:extLst>
      <p:ext uri="{BB962C8B-B14F-4D97-AF65-F5344CB8AC3E}">
        <p14:creationId xmlns:p14="http://schemas.microsoft.com/office/powerpoint/2010/main" val="1878867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69C9B3-3C8C-4381-9F40-22051E4CC5C5}" type="datetimeFigureOut">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361633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69C9B3-3C8C-4381-9F40-22051E4CC5C5}" type="datetimeFigureOut">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4002537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69C9B3-3C8C-4381-9F40-22051E4CC5C5}" type="datetimeFigureOut">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110773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69C9B3-3C8C-4381-9F40-22051E4CC5C5}" type="datetimeFigureOut">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189036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B69C9B3-3C8C-4381-9F40-22051E4CC5C5}" type="datetimeFigureOut">
              <a:rPr lang="en-US" smtClean="0"/>
              <a:t>6/8/2017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1263096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B69C9B3-3C8C-4381-9F40-22051E4CC5C5}" type="datetimeFigureOut">
              <a:rPr lang="en-US" smtClean="0"/>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317874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B69C9B3-3C8C-4381-9F40-22051E4CC5C5}" type="datetimeFigureOut">
              <a:rPr lang="en-US" smtClean="0"/>
              <a:t>6/8/2017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409953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B69C9B3-3C8C-4381-9F40-22051E4CC5C5}" type="datetimeFigureOut">
              <a:rPr lang="en-US" smtClean="0"/>
              <a:t>6/8/2017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85717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9C9B3-3C8C-4381-9F40-22051E4CC5C5}" type="datetimeFigureOut">
              <a:rPr lang="en-US" smtClean="0"/>
              <a:t>6/8/2017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3124939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69C9B3-3C8C-4381-9F40-22051E4CC5C5}" type="datetimeFigureOut">
              <a:rPr lang="en-US" smtClean="0"/>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2695062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69C9B3-3C8C-4381-9F40-22051E4CC5C5}" type="datetimeFigureOut">
              <a:rPr lang="en-US" smtClean="0"/>
              <a:t>6/8/2017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F449C-BA7B-4FC4-AE8B-E509FC3DF784}" type="slidenum">
              <a:rPr lang="en-US" smtClean="0"/>
              <a:t>‹#›</a:t>
            </a:fld>
            <a:endParaRPr lang="en-US"/>
          </a:p>
        </p:txBody>
      </p:sp>
    </p:spTree>
    <p:extLst>
      <p:ext uri="{BB962C8B-B14F-4D97-AF65-F5344CB8AC3E}">
        <p14:creationId xmlns:p14="http://schemas.microsoft.com/office/powerpoint/2010/main" val="3690898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C234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9C9B3-3C8C-4381-9F40-22051E4CC5C5}" type="datetimeFigureOut">
              <a:rPr lang="en-US" smtClean="0"/>
              <a:t>6/8/2017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F449C-BA7B-4FC4-AE8B-E509FC3DF784}" type="slidenum">
              <a:rPr lang="en-US" smtClean="0"/>
              <a:t>‹#›</a:t>
            </a:fld>
            <a:endParaRPr lang="en-US"/>
          </a:p>
        </p:txBody>
      </p:sp>
    </p:spTree>
    <p:extLst>
      <p:ext uri="{BB962C8B-B14F-4D97-AF65-F5344CB8AC3E}">
        <p14:creationId xmlns:p14="http://schemas.microsoft.com/office/powerpoint/2010/main" val="28794588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47800" y="0"/>
            <a:ext cx="9296400"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265170" y="3657600"/>
            <a:ext cx="7412231" cy="1752600"/>
          </a:xfrm>
        </p:spPr>
        <p:txBody>
          <a:bodyPr>
            <a:normAutofit/>
          </a:bodyPr>
          <a:lstStyle/>
          <a:p>
            <a:pPr algn="l"/>
            <a:r>
              <a:rPr lang="en-US" sz="3600" b="1" dirty="0">
                <a:solidFill>
                  <a:schemeClr val="bg1"/>
                </a:solidFill>
              </a:rPr>
              <a:t>Painless Presentations:</a:t>
            </a:r>
          </a:p>
          <a:p>
            <a:pPr algn="l"/>
            <a:r>
              <a:rPr lang="en-US" b="1" dirty="0">
                <a:solidFill>
                  <a:schemeClr val="bg1"/>
                </a:solidFill>
              </a:rPr>
              <a:t>Overcoming the pitfalls of public </a:t>
            </a:r>
            <a:r>
              <a:rPr lang="en-US" b="1" dirty="0" smtClean="0">
                <a:solidFill>
                  <a:schemeClr val="bg1"/>
                </a:solidFill>
              </a:rPr>
              <a:t>speaking</a:t>
            </a:r>
          </a:p>
          <a:p>
            <a:pPr algn="l"/>
            <a:r>
              <a:rPr lang="en-US" sz="2800" b="1" dirty="0" smtClean="0">
                <a:solidFill>
                  <a:schemeClr val="bg1"/>
                </a:solidFill>
              </a:rPr>
              <a:t>Creating Your Content</a:t>
            </a:r>
            <a:endParaRPr lang="en-US" sz="2800" b="1"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56125">
            <a:off x="6038905" y="1115240"/>
            <a:ext cx="3636605" cy="2424403"/>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878401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sz="half" idx="1"/>
          </p:nvPr>
        </p:nvSpPr>
        <p:spPr>
          <a:xfrm>
            <a:off x="1194125" y="2133600"/>
            <a:ext cx="9948530" cy="992372"/>
          </a:xfrm>
        </p:spPr>
        <p:txBody>
          <a:bodyPr>
            <a:noAutofit/>
          </a:bodyPr>
          <a:lstStyle/>
          <a:p>
            <a:pPr marL="0" indent="0">
              <a:buNone/>
            </a:pPr>
            <a:r>
              <a:rPr lang="en-US" sz="3200" dirty="0" smtClean="0">
                <a:solidFill>
                  <a:schemeClr val="bg1"/>
                </a:solidFill>
              </a:rPr>
              <a:t>Restrict your speech to 2-3 main points to help audiences remember: </a:t>
            </a:r>
          </a:p>
          <a:p>
            <a:pPr marL="0" indent="0">
              <a:buNone/>
            </a:pPr>
            <a:endParaRPr lang="en-US" sz="3200" dirty="0" smtClean="0">
              <a:solidFill>
                <a:schemeClr val="bg1"/>
              </a:solidFill>
            </a:endParaRPr>
          </a:p>
          <a:p>
            <a:pPr marL="0" indent="0">
              <a:buNone/>
            </a:pPr>
            <a:r>
              <a:rPr lang="en-US" sz="3200" dirty="0" smtClean="0">
                <a:solidFill>
                  <a:schemeClr val="bg1"/>
                </a:solidFill>
              </a:rPr>
              <a:t>Thesis Statement</a:t>
            </a:r>
          </a:p>
          <a:p>
            <a:pPr marL="742950" indent="-742950">
              <a:buFont typeface="+mj-lt"/>
              <a:buAutoNum type="arabicPeriod"/>
            </a:pPr>
            <a:r>
              <a:rPr lang="en-US" sz="3200" dirty="0" smtClean="0">
                <a:solidFill>
                  <a:schemeClr val="bg1"/>
                </a:solidFill>
              </a:rPr>
              <a:t>Point 1</a:t>
            </a:r>
          </a:p>
          <a:p>
            <a:pPr marL="742950" indent="-742950">
              <a:buFont typeface="+mj-lt"/>
              <a:buAutoNum type="arabicPeriod"/>
            </a:pPr>
            <a:r>
              <a:rPr lang="en-US" sz="3200" dirty="0" smtClean="0">
                <a:solidFill>
                  <a:schemeClr val="bg1"/>
                </a:solidFill>
              </a:rPr>
              <a:t>Point 2</a:t>
            </a:r>
          </a:p>
          <a:p>
            <a:pPr marL="742950" indent="-742950">
              <a:buFont typeface="+mj-lt"/>
              <a:buAutoNum type="arabicPeriod"/>
            </a:pPr>
            <a:r>
              <a:rPr lang="en-US" sz="3200" dirty="0" smtClean="0">
                <a:solidFill>
                  <a:schemeClr val="bg1"/>
                </a:solidFill>
              </a:rPr>
              <a:t>Point 3</a:t>
            </a:r>
            <a:endParaRPr lang="en-US" sz="3200" dirty="0">
              <a:solidFill>
                <a:schemeClr val="bg1"/>
              </a:solidFill>
            </a:endParaRPr>
          </a:p>
          <a:p>
            <a:pPr marL="457200" lvl="3" indent="0">
              <a:spcBef>
                <a:spcPts val="1000"/>
              </a:spcBef>
              <a:buNone/>
            </a:pPr>
            <a:endParaRPr lang="en-US" sz="3000" dirty="0">
              <a:solidFill>
                <a:schemeClr val="bg1"/>
              </a:solidFill>
            </a:endParaRPr>
          </a:p>
          <a:p>
            <a:pPr marL="742950" indent="-742950">
              <a:buFont typeface="+mj-lt"/>
              <a:buAutoNum type="arabicPeriod"/>
            </a:pPr>
            <a:endParaRPr lang="en-US" sz="3200" dirty="0">
              <a:solidFill>
                <a:schemeClr val="bg1"/>
              </a:solidFill>
            </a:endParaRPr>
          </a:p>
          <a:p>
            <a:pPr marL="0" indent="0">
              <a:buNone/>
            </a:pPr>
            <a:r>
              <a:rPr lang="en-US" sz="3200" dirty="0" smtClean="0">
                <a:solidFill>
                  <a:schemeClr val="bg1"/>
                </a:solidFill>
              </a:rPr>
              <a:t> </a:t>
            </a:r>
            <a:endParaRPr lang="en-US" sz="3200" dirty="0">
              <a:solidFill>
                <a:schemeClr val="bg1"/>
              </a:solidFill>
            </a:endParaRPr>
          </a:p>
        </p:txBody>
      </p:sp>
      <p:sp>
        <p:nvSpPr>
          <p:cNvPr id="15" name="Title 1"/>
          <p:cNvSpPr txBox="1">
            <a:spLocks/>
          </p:cNvSpPr>
          <p:nvPr/>
        </p:nvSpPr>
        <p:spPr>
          <a:xfrm>
            <a:off x="3124201" y="759070"/>
            <a:ext cx="6088379" cy="905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600" dirty="0">
              <a:solidFill>
                <a:schemeClr val="bg1"/>
              </a:solidFill>
            </a:endParaRPr>
          </a:p>
        </p:txBody>
      </p:sp>
      <p:sp>
        <p:nvSpPr>
          <p:cNvPr id="8" name="Title 1"/>
          <p:cNvSpPr txBox="1">
            <a:spLocks/>
          </p:cNvSpPr>
          <p:nvPr/>
        </p:nvSpPr>
        <p:spPr>
          <a:xfrm>
            <a:off x="967563" y="780335"/>
            <a:ext cx="8722242" cy="9056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solidFill>
                  <a:schemeClr val="bg1"/>
                </a:solidFill>
              </a:rPr>
              <a:t>Organize Content: </a:t>
            </a:r>
          </a:p>
          <a:p>
            <a:pPr algn="l"/>
            <a:r>
              <a:rPr lang="en-US" sz="3600" dirty="0" smtClean="0">
                <a:solidFill>
                  <a:schemeClr val="bg1"/>
                </a:solidFill>
              </a:rPr>
              <a:t>Think in Threes</a:t>
            </a:r>
            <a:endParaRPr lang="en-US" sz="4000" dirty="0">
              <a:solidFill>
                <a:schemeClr val="bg1"/>
              </a:solidFill>
            </a:endParaRPr>
          </a:p>
        </p:txBody>
      </p:sp>
    </p:spTree>
    <p:extLst>
      <p:ext uri="{BB962C8B-B14F-4D97-AF65-F5344CB8AC3E}">
        <p14:creationId xmlns:p14="http://schemas.microsoft.com/office/powerpoint/2010/main" val="3972896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sz="half" idx="1"/>
          </p:nvPr>
        </p:nvSpPr>
        <p:spPr>
          <a:xfrm>
            <a:off x="1194125" y="2208027"/>
            <a:ext cx="9948530" cy="1676400"/>
          </a:xfrm>
        </p:spPr>
        <p:txBody>
          <a:bodyPr>
            <a:noAutofit/>
          </a:bodyPr>
          <a:lstStyle/>
          <a:p>
            <a:pPr marL="0" indent="0">
              <a:buNone/>
            </a:pPr>
            <a:r>
              <a:rPr lang="en-US" sz="3200" dirty="0" smtClean="0">
                <a:solidFill>
                  <a:schemeClr val="bg1"/>
                </a:solidFill>
              </a:rPr>
              <a:t>Thesis</a:t>
            </a:r>
          </a:p>
          <a:p>
            <a:pPr marL="0" indent="0">
              <a:buNone/>
            </a:pPr>
            <a:r>
              <a:rPr lang="en-US" sz="3200" dirty="0" smtClean="0">
                <a:solidFill>
                  <a:schemeClr val="bg1"/>
                </a:solidFill>
              </a:rPr>
              <a:t>Presentation Body</a:t>
            </a:r>
          </a:p>
          <a:p>
            <a:pPr marL="742950" indent="-742950">
              <a:buFont typeface="+mj-lt"/>
              <a:buAutoNum type="arabicPeriod"/>
            </a:pPr>
            <a:r>
              <a:rPr lang="en-US" sz="3200" dirty="0" smtClean="0">
                <a:solidFill>
                  <a:schemeClr val="bg1"/>
                </a:solidFill>
              </a:rPr>
              <a:t>Point 1</a:t>
            </a:r>
          </a:p>
          <a:p>
            <a:pPr lvl="1"/>
            <a:r>
              <a:rPr lang="en-US" sz="2800" dirty="0" smtClean="0">
                <a:solidFill>
                  <a:schemeClr val="bg1"/>
                </a:solidFill>
              </a:rPr>
              <a:t>Transition statement (“The next point I want to discuss…”)</a:t>
            </a:r>
          </a:p>
          <a:p>
            <a:pPr marL="742950" indent="-742950">
              <a:buFont typeface="+mj-lt"/>
              <a:buAutoNum type="arabicPeriod"/>
            </a:pPr>
            <a:r>
              <a:rPr lang="en-US" sz="3200" dirty="0" smtClean="0">
                <a:solidFill>
                  <a:schemeClr val="bg1"/>
                </a:solidFill>
              </a:rPr>
              <a:t>Point 2</a:t>
            </a:r>
          </a:p>
          <a:p>
            <a:pPr marL="914400" lvl="2" indent="-457200">
              <a:spcBef>
                <a:spcPts val="1000"/>
              </a:spcBef>
            </a:pPr>
            <a:r>
              <a:rPr lang="en-US" sz="2800" dirty="0" smtClean="0">
                <a:solidFill>
                  <a:schemeClr val="bg1"/>
                </a:solidFill>
              </a:rPr>
              <a:t>Transition statement (“Now that we’ve thought about...”)</a:t>
            </a:r>
            <a:endParaRPr lang="en-US" sz="3200" dirty="0" smtClean="0">
              <a:solidFill>
                <a:schemeClr val="bg1"/>
              </a:solidFill>
            </a:endParaRPr>
          </a:p>
          <a:p>
            <a:pPr marL="742950" indent="-742950">
              <a:buFont typeface="+mj-lt"/>
              <a:buAutoNum type="arabicPeriod"/>
            </a:pPr>
            <a:r>
              <a:rPr lang="en-US" sz="3200" dirty="0" smtClean="0">
                <a:solidFill>
                  <a:schemeClr val="bg1"/>
                </a:solidFill>
              </a:rPr>
              <a:t>Point 3</a:t>
            </a:r>
            <a:endParaRPr lang="en-US" sz="3200" dirty="0">
              <a:solidFill>
                <a:schemeClr val="bg1"/>
              </a:solidFill>
            </a:endParaRPr>
          </a:p>
          <a:p>
            <a:pPr marL="914400" lvl="3" indent="-457200">
              <a:spcBef>
                <a:spcPts val="1000"/>
              </a:spcBef>
            </a:pPr>
            <a:r>
              <a:rPr lang="en-US" sz="2600" dirty="0">
                <a:solidFill>
                  <a:schemeClr val="bg1"/>
                </a:solidFill>
              </a:rPr>
              <a:t>T</a:t>
            </a:r>
            <a:r>
              <a:rPr lang="en-US" sz="2800" dirty="0">
                <a:solidFill>
                  <a:schemeClr val="bg1"/>
                </a:solidFill>
              </a:rPr>
              <a:t>ransition </a:t>
            </a:r>
            <a:r>
              <a:rPr lang="en-US" sz="2800" dirty="0" smtClean="0">
                <a:solidFill>
                  <a:schemeClr val="bg1"/>
                </a:solidFill>
              </a:rPr>
              <a:t>statement (“We’ve covered…”)</a:t>
            </a:r>
            <a:endParaRPr lang="en-US" sz="3000" dirty="0">
              <a:solidFill>
                <a:schemeClr val="bg1"/>
              </a:solidFill>
            </a:endParaRPr>
          </a:p>
          <a:p>
            <a:pPr marL="742950" indent="-742950">
              <a:buFont typeface="+mj-lt"/>
              <a:buAutoNum type="arabicPeriod"/>
            </a:pPr>
            <a:endParaRPr lang="en-US" sz="3200" dirty="0">
              <a:solidFill>
                <a:schemeClr val="bg1"/>
              </a:solidFill>
            </a:endParaRPr>
          </a:p>
          <a:p>
            <a:pPr marL="0" indent="0">
              <a:buNone/>
            </a:pPr>
            <a:r>
              <a:rPr lang="en-US" sz="3200" dirty="0" smtClean="0">
                <a:solidFill>
                  <a:schemeClr val="bg1"/>
                </a:solidFill>
              </a:rPr>
              <a:t> </a:t>
            </a:r>
            <a:endParaRPr lang="en-US" sz="3200" dirty="0">
              <a:solidFill>
                <a:schemeClr val="bg1"/>
              </a:solidFill>
            </a:endParaRPr>
          </a:p>
        </p:txBody>
      </p:sp>
      <p:sp>
        <p:nvSpPr>
          <p:cNvPr id="15" name="Title 1"/>
          <p:cNvSpPr txBox="1">
            <a:spLocks/>
          </p:cNvSpPr>
          <p:nvPr/>
        </p:nvSpPr>
        <p:spPr>
          <a:xfrm>
            <a:off x="3124201" y="759070"/>
            <a:ext cx="6088379" cy="905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600" dirty="0">
              <a:solidFill>
                <a:schemeClr val="bg1"/>
              </a:solidFill>
            </a:endParaRPr>
          </a:p>
        </p:txBody>
      </p:sp>
      <p:sp>
        <p:nvSpPr>
          <p:cNvPr id="8" name="Title 1"/>
          <p:cNvSpPr txBox="1">
            <a:spLocks/>
          </p:cNvSpPr>
          <p:nvPr/>
        </p:nvSpPr>
        <p:spPr>
          <a:xfrm>
            <a:off x="967563" y="780335"/>
            <a:ext cx="8722242" cy="9056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solidFill>
                  <a:schemeClr val="bg1"/>
                </a:solidFill>
              </a:rPr>
              <a:t>Organize Content: </a:t>
            </a:r>
          </a:p>
          <a:p>
            <a:pPr algn="l"/>
            <a:r>
              <a:rPr lang="en-US" sz="3600" dirty="0" smtClean="0">
                <a:solidFill>
                  <a:schemeClr val="bg1"/>
                </a:solidFill>
              </a:rPr>
              <a:t>Think about moving between points</a:t>
            </a:r>
            <a:endParaRPr lang="en-US" sz="3600" dirty="0">
              <a:solidFill>
                <a:schemeClr val="bg1"/>
              </a:solidFill>
            </a:endParaRPr>
          </a:p>
        </p:txBody>
      </p:sp>
    </p:spTree>
    <p:extLst>
      <p:ext uri="{BB962C8B-B14F-4D97-AF65-F5344CB8AC3E}">
        <p14:creationId xmlns:p14="http://schemas.microsoft.com/office/powerpoint/2010/main" val="2450573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124201" y="759070"/>
            <a:ext cx="6088379" cy="905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600" dirty="0">
              <a:solidFill>
                <a:schemeClr val="bg1"/>
              </a:solidFill>
            </a:endParaRPr>
          </a:p>
        </p:txBody>
      </p:sp>
      <p:sp>
        <p:nvSpPr>
          <p:cNvPr id="8" name="Title 1"/>
          <p:cNvSpPr txBox="1">
            <a:spLocks/>
          </p:cNvSpPr>
          <p:nvPr/>
        </p:nvSpPr>
        <p:spPr>
          <a:xfrm>
            <a:off x="967563" y="608365"/>
            <a:ext cx="8722242" cy="9056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solidFill>
                  <a:schemeClr val="bg1"/>
                </a:solidFill>
              </a:rPr>
              <a:t>Organize Content:  </a:t>
            </a:r>
          </a:p>
          <a:p>
            <a:pPr algn="l"/>
            <a:r>
              <a:rPr lang="en-US" sz="3600" dirty="0" smtClean="0">
                <a:solidFill>
                  <a:schemeClr val="bg1"/>
                </a:solidFill>
              </a:rPr>
              <a:t>Don’t forget the beginning and end</a:t>
            </a:r>
            <a:endParaRPr lang="en-US" sz="3600" dirty="0">
              <a:solidFill>
                <a:schemeClr val="bg1"/>
              </a:solidFill>
            </a:endParaRPr>
          </a:p>
        </p:txBody>
      </p:sp>
      <p:sp>
        <p:nvSpPr>
          <p:cNvPr id="5" name="Title 1"/>
          <p:cNvSpPr>
            <a:spLocks noGrp="1"/>
          </p:cNvSpPr>
          <p:nvPr>
            <p:ph sz="half" idx="1"/>
          </p:nvPr>
        </p:nvSpPr>
        <p:spPr>
          <a:xfrm>
            <a:off x="1194125" y="1815383"/>
            <a:ext cx="9948530" cy="1676400"/>
          </a:xfrm>
        </p:spPr>
        <p:txBody>
          <a:bodyPr>
            <a:noAutofit/>
          </a:bodyPr>
          <a:lstStyle/>
          <a:p>
            <a:pPr marL="0" indent="0">
              <a:buNone/>
            </a:pPr>
            <a:r>
              <a:rPr lang="en-US" sz="2400" dirty="0" smtClean="0">
                <a:solidFill>
                  <a:schemeClr val="bg1"/>
                </a:solidFill>
              </a:rPr>
              <a:t>Introduction</a:t>
            </a:r>
          </a:p>
          <a:p>
            <a:pPr marL="0" indent="0">
              <a:buNone/>
            </a:pPr>
            <a:r>
              <a:rPr lang="en-US" sz="2400" dirty="0" smtClean="0">
                <a:solidFill>
                  <a:schemeClr val="bg1"/>
                </a:solidFill>
              </a:rPr>
              <a:t>Thesis</a:t>
            </a:r>
          </a:p>
          <a:p>
            <a:pPr marL="0" indent="0">
              <a:buNone/>
            </a:pPr>
            <a:r>
              <a:rPr lang="en-US" sz="2400" dirty="0" smtClean="0">
                <a:solidFill>
                  <a:schemeClr val="bg1"/>
                </a:solidFill>
              </a:rPr>
              <a:t>Presentation Body</a:t>
            </a:r>
          </a:p>
          <a:p>
            <a:pPr marL="742950" indent="-742950">
              <a:buFont typeface="+mj-lt"/>
              <a:buAutoNum type="arabicPeriod"/>
            </a:pPr>
            <a:r>
              <a:rPr lang="en-US" sz="2400" dirty="0" smtClean="0">
                <a:solidFill>
                  <a:schemeClr val="bg1"/>
                </a:solidFill>
              </a:rPr>
              <a:t>Point 1</a:t>
            </a:r>
          </a:p>
          <a:p>
            <a:pPr lvl="1"/>
            <a:r>
              <a:rPr lang="en-US" sz="2000" dirty="0" smtClean="0">
                <a:solidFill>
                  <a:schemeClr val="bg1"/>
                </a:solidFill>
              </a:rPr>
              <a:t>Transition statement (“The next point I want to discuss…”)</a:t>
            </a:r>
          </a:p>
          <a:p>
            <a:pPr marL="742950" indent="-742950">
              <a:buFont typeface="+mj-lt"/>
              <a:buAutoNum type="arabicPeriod"/>
            </a:pPr>
            <a:r>
              <a:rPr lang="en-US" sz="2400" dirty="0" smtClean="0">
                <a:solidFill>
                  <a:schemeClr val="bg1"/>
                </a:solidFill>
              </a:rPr>
              <a:t>Point 2</a:t>
            </a:r>
          </a:p>
          <a:p>
            <a:pPr marL="914400" lvl="2" indent="-457200">
              <a:spcBef>
                <a:spcPts val="1000"/>
              </a:spcBef>
            </a:pPr>
            <a:r>
              <a:rPr lang="en-US" dirty="0" smtClean="0">
                <a:solidFill>
                  <a:schemeClr val="bg1"/>
                </a:solidFill>
              </a:rPr>
              <a:t>Transition statement (“Now that we’ve thought about...”)</a:t>
            </a:r>
            <a:endParaRPr lang="en-US" sz="2400" dirty="0" smtClean="0">
              <a:solidFill>
                <a:schemeClr val="bg1"/>
              </a:solidFill>
            </a:endParaRPr>
          </a:p>
          <a:p>
            <a:pPr marL="742950" indent="-742950">
              <a:buFont typeface="+mj-lt"/>
              <a:buAutoNum type="arabicPeriod"/>
            </a:pPr>
            <a:r>
              <a:rPr lang="en-US" sz="2400" dirty="0" smtClean="0">
                <a:solidFill>
                  <a:schemeClr val="bg1"/>
                </a:solidFill>
              </a:rPr>
              <a:t>Point 3</a:t>
            </a:r>
            <a:endParaRPr lang="en-US" sz="2400" dirty="0">
              <a:solidFill>
                <a:schemeClr val="bg1"/>
              </a:solidFill>
            </a:endParaRPr>
          </a:p>
          <a:p>
            <a:pPr marL="914400" lvl="3" indent="-457200">
              <a:spcBef>
                <a:spcPts val="1000"/>
              </a:spcBef>
            </a:pPr>
            <a:r>
              <a:rPr lang="en-US" sz="2000" dirty="0">
                <a:solidFill>
                  <a:schemeClr val="bg1"/>
                </a:solidFill>
              </a:rPr>
              <a:t>Transition </a:t>
            </a:r>
            <a:r>
              <a:rPr lang="en-US" sz="2000" dirty="0" smtClean="0">
                <a:solidFill>
                  <a:schemeClr val="bg1"/>
                </a:solidFill>
              </a:rPr>
              <a:t>statement (“We’ve covered…”)</a:t>
            </a:r>
            <a:endParaRPr lang="en-US" sz="2400" dirty="0">
              <a:solidFill>
                <a:schemeClr val="bg1"/>
              </a:solidFill>
            </a:endParaRPr>
          </a:p>
          <a:p>
            <a:pPr marL="0" indent="0">
              <a:buNone/>
            </a:pPr>
            <a:r>
              <a:rPr lang="en-US" sz="2400" dirty="0" smtClean="0">
                <a:solidFill>
                  <a:schemeClr val="bg1"/>
                </a:solidFill>
              </a:rPr>
              <a:t>Repeat the Thesis</a:t>
            </a:r>
          </a:p>
          <a:p>
            <a:pPr marL="0" indent="0">
              <a:buNone/>
            </a:pPr>
            <a:r>
              <a:rPr lang="en-US" sz="2400" dirty="0" smtClean="0">
                <a:solidFill>
                  <a:schemeClr val="bg1"/>
                </a:solidFill>
              </a:rPr>
              <a:t>Conclusion</a:t>
            </a:r>
            <a:endParaRPr lang="en-US" sz="2400" dirty="0">
              <a:solidFill>
                <a:schemeClr val="bg1"/>
              </a:solidFill>
            </a:endParaRPr>
          </a:p>
          <a:p>
            <a:pPr marL="0" indent="0">
              <a:buNone/>
            </a:pPr>
            <a:r>
              <a:rPr lang="en-US" dirty="0" smtClean="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522355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7256" y="4261900"/>
            <a:ext cx="4343400" cy="1371600"/>
          </a:xfrm>
        </p:spPr>
        <p:txBody>
          <a:bodyPr>
            <a:noAutofit/>
          </a:bodyPr>
          <a:lstStyle/>
          <a:p>
            <a:pPr algn="r"/>
            <a:r>
              <a:rPr lang="en-US" sz="5400" dirty="0">
                <a:solidFill>
                  <a:schemeClr val="bg1"/>
                </a:solidFill>
              </a:rPr>
              <a:t>Finish Strong</a:t>
            </a:r>
          </a:p>
        </p:txBody>
      </p:sp>
      <p:sp>
        <p:nvSpPr>
          <p:cNvPr id="10" name="Title 1"/>
          <p:cNvSpPr txBox="1">
            <a:spLocks/>
          </p:cNvSpPr>
          <p:nvPr/>
        </p:nvSpPr>
        <p:spPr>
          <a:xfrm>
            <a:off x="381000" y="4416950"/>
            <a:ext cx="4343400" cy="10615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5400" dirty="0">
                <a:solidFill>
                  <a:schemeClr val="bg1"/>
                </a:solidFill>
              </a:rPr>
              <a:t>Start Strong</a:t>
            </a:r>
          </a:p>
        </p:txBody>
      </p:sp>
      <p:pic>
        <p:nvPicPr>
          <p:cNvPr id="13314" name="Picture 2" descr="http://blog.keithcrawford.me/wp-content/uploads/2014/11/IMG_174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0906" y="993262"/>
            <a:ext cx="3747939" cy="28136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895762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sz="half" idx="1"/>
          </p:nvPr>
        </p:nvSpPr>
        <p:spPr>
          <a:xfrm>
            <a:off x="1041991" y="2590800"/>
            <a:ext cx="10441171" cy="2640419"/>
          </a:xfrm>
        </p:spPr>
        <p:txBody>
          <a:bodyPr>
            <a:noAutofit/>
          </a:bodyPr>
          <a:lstStyle/>
          <a:p>
            <a:pPr marL="0" indent="0">
              <a:buNone/>
            </a:pPr>
            <a:r>
              <a:rPr lang="en-US" sz="3200" dirty="0">
                <a:solidFill>
                  <a:schemeClr val="bg1"/>
                </a:solidFill>
              </a:rPr>
              <a:t>Lots of speakers spend a lot of time on main points and details, but forget to </a:t>
            </a:r>
            <a:r>
              <a:rPr lang="en-US" sz="3200" dirty="0">
                <a:solidFill>
                  <a:schemeClr val="accent2">
                    <a:lumMod val="75000"/>
                  </a:schemeClr>
                </a:solidFill>
              </a:rPr>
              <a:t>grab audience attention</a:t>
            </a:r>
            <a:r>
              <a:rPr lang="en-US" sz="3200" dirty="0">
                <a:solidFill>
                  <a:schemeClr val="bg1"/>
                </a:solidFill>
              </a:rPr>
              <a:t>, </a:t>
            </a:r>
            <a:r>
              <a:rPr lang="en-US" sz="3200" dirty="0">
                <a:solidFill>
                  <a:schemeClr val="accent2">
                    <a:lumMod val="75000"/>
                  </a:schemeClr>
                </a:solidFill>
              </a:rPr>
              <a:t>transition smoothly</a:t>
            </a:r>
            <a:r>
              <a:rPr lang="en-US" sz="3200" dirty="0">
                <a:solidFill>
                  <a:schemeClr val="bg1"/>
                </a:solidFill>
              </a:rPr>
              <a:t>, and </a:t>
            </a:r>
            <a:r>
              <a:rPr lang="en-US" sz="3200" dirty="0">
                <a:solidFill>
                  <a:schemeClr val="accent2">
                    <a:lumMod val="75000"/>
                  </a:schemeClr>
                </a:solidFill>
              </a:rPr>
              <a:t>finish with flair</a:t>
            </a:r>
            <a:r>
              <a:rPr lang="en-US" sz="3200" dirty="0">
                <a:solidFill>
                  <a:schemeClr val="bg1"/>
                </a:solidFill>
              </a:rPr>
              <a:t>. </a:t>
            </a:r>
          </a:p>
          <a:p>
            <a:pPr marL="742950" indent="-742950">
              <a:buFont typeface="+mj-lt"/>
              <a:buAutoNum type="arabicPeriod"/>
            </a:pPr>
            <a:endParaRPr lang="en-US" sz="3200" dirty="0">
              <a:solidFill>
                <a:schemeClr val="bg1"/>
              </a:solidFill>
            </a:endParaRPr>
          </a:p>
          <a:p>
            <a:pPr marL="0" indent="0" algn="ctr">
              <a:buNone/>
            </a:pPr>
            <a:r>
              <a:rPr lang="en-US" sz="3200" dirty="0">
                <a:solidFill>
                  <a:schemeClr val="bg1"/>
                </a:solidFill>
              </a:rPr>
              <a:t>These are the things that </a:t>
            </a:r>
            <a:r>
              <a:rPr lang="en-US" sz="3200" dirty="0" smtClean="0">
                <a:solidFill>
                  <a:schemeClr val="bg1"/>
                </a:solidFill>
              </a:rPr>
              <a:t>hook the audience, </a:t>
            </a:r>
            <a:r>
              <a:rPr lang="en-US" sz="3200" dirty="0">
                <a:solidFill>
                  <a:schemeClr val="bg1"/>
                </a:solidFill>
              </a:rPr>
              <a:t>maintain flow, </a:t>
            </a:r>
            <a:endParaRPr lang="en-US" sz="3200" dirty="0" smtClean="0">
              <a:solidFill>
                <a:schemeClr val="bg1"/>
              </a:solidFill>
            </a:endParaRPr>
          </a:p>
          <a:p>
            <a:pPr marL="0" indent="0" algn="ctr">
              <a:buNone/>
            </a:pPr>
            <a:r>
              <a:rPr lang="en-US" sz="3200" dirty="0" smtClean="0">
                <a:solidFill>
                  <a:schemeClr val="bg1"/>
                </a:solidFill>
              </a:rPr>
              <a:t>and </a:t>
            </a:r>
            <a:r>
              <a:rPr lang="en-US" sz="3200" dirty="0">
                <a:solidFill>
                  <a:schemeClr val="bg1"/>
                </a:solidFill>
              </a:rPr>
              <a:t>create lasting memory.</a:t>
            </a:r>
          </a:p>
        </p:txBody>
      </p:sp>
      <p:sp>
        <p:nvSpPr>
          <p:cNvPr id="15" name="Title 1"/>
          <p:cNvSpPr txBox="1">
            <a:spLocks/>
          </p:cNvSpPr>
          <p:nvPr/>
        </p:nvSpPr>
        <p:spPr>
          <a:xfrm>
            <a:off x="2528777" y="780335"/>
            <a:ext cx="7161028" cy="9056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a:solidFill>
                  <a:schemeClr val="bg1"/>
                </a:solidFill>
              </a:rPr>
              <a:t>A good speech should flow easily</a:t>
            </a:r>
          </a:p>
        </p:txBody>
      </p:sp>
      <p:cxnSp>
        <p:nvCxnSpPr>
          <p:cNvPr id="7" name="Straight Connector 6"/>
          <p:cNvCxnSpPr/>
          <p:nvPr/>
        </p:nvCxnSpPr>
        <p:spPr>
          <a:xfrm>
            <a:off x="1853610" y="2083981"/>
            <a:ext cx="8112642"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814686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47800" y="0"/>
            <a:ext cx="9296400"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24000" y="-76200"/>
            <a:ext cx="9220200" cy="76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46791" y="366823"/>
            <a:ext cx="7048500" cy="1143000"/>
          </a:xfrm>
        </p:spPr>
        <p:txBody>
          <a:bodyPr/>
          <a:lstStyle/>
          <a:p>
            <a:pPr algn="l"/>
            <a:r>
              <a:rPr lang="en-US" dirty="0" smtClean="0">
                <a:solidFill>
                  <a:schemeClr val="bg1"/>
                </a:solidFill>
              </a:rPr>
              <a:t>Weak Starts </a:t>
            </a:r>
            <a:endParaRPr lang="en-US" dirty="0">
              <a:solidFill>
                <a:schemeClr val="bg1"/>
              </a:solidFill>
            </a:endParaRPr>
          </a:p>
        </p:txBody>
      </p:sp>
      <p:sp>
        <p:nvSpPr>
          <p:cNvPr id="3" name="Content Placeholder 2"/>
          <p:cNvSpPr>
            <a:spLocks noGrp="1"/>
          </p:cNvSpPr>
          <p:nvPr>
            <p:ph idx="1"/>
          </p:nvPr>
        </p:nvSpPr>
        <p:spPr>
          <a:xfrm>
            <a:off x="1384891" y="2108792"/>
            <a:ext cx="7808270" cy="4525963"/>
          </a:xfrm>
          <a:noFill/>
        </p:spPr>
        <p:txBody>
          <a:bodyPr>
            <a:normAutofit/>
          </a:bodyPr>
          <a:lstStyle/>
          <a:p>
            <a:r>
              <a:rPr lang="en-US" sz="3600" dirty="0">
                <a:solidFill>
                  <a:schemeClr val="bg1"/>
                </a:solidFill>
              </a:rPr>
              <a:t>Fiddle with technology</a:t>
            </a:r>
          </a:p>
          <a:p>
            <a:r>
              <a:rPr lang="en-US" sz="3600" dirty="0">
                <a:solidFill>
                  <a:schemeClr val="bg1"/>
                </a:solidFill>
              </a:rPr>
              <a:t>Lengthy introductions</a:t>
            </a:r>
          </a:p>
          <a:p>
            <a:r>
              <a:rPr lang="en-US" sz="3600" dirty="0">
                <a:solidFill>
                  <a:schemeClr val="bg1"/>
                </a:solidFill>
              </a:rPr>
              <a:t>Ask how much </a:t>
            </a:r>
            <a:r>
              <a:rPr lang="en-US" sz="3600" dirty="0" smtClean="0">
                <a:solidFill>
                  <a:schemeClr val="bg1"/>
                </a:solidFill>
              </a:rPr>
              <a:t>time you have</a:t>
            </a:r>
            <a:endParaRPr lang="en-US" sz="3600" dirty="0">
              <a:solidFill>
                <a:schemeClr val="bg1"/>
              </a:solidFill>
            </a:endParaRPr>
          </a:p>
          <a:p>
            <a:r>
              <a:rPr lang="en-US" sz="3600" dirty="0" smtClean="0">
                <a:solidFill>
                  <a:schemeClr val="bg1"/>
                </a:solidFill>
              </a:rPr>
              <a:t>Question the quality of your </a:t>
            </a:r>
            <a:r>
              <a:rPr lang="en-US" sz="3600" dirty="0">
                <a:solidFill>
                  <a:schemeClr val="bg1"/>
                </a:solidFill>
              </a:rPr>
              <a:t>speech</a:t>
            </a:r>
          </a:p>
          <a:p>
            <a:r>
              <a:rPr lang="en-US" sz="3600" dirty="0">
                <a:solidFill>
                  <a:schemeClr val="bg1"/>
                </a:solidFill>
              </a:rPr>
              <a:t>Have no introduction</a:t>
            </a:r>
          </a:p>
          <a:p>
            <a:pPr marL="0" indent="0">
              <a:buNone/>
            </a:pPr>
            <a:endParaRPr lang="en-US" sz="3600" dirty="0">
              <a:solidFill>
                <a:schemeClr val="bg1"/>
              </a:solidFill>
            </a:endParaRPr>
          </a:p>
        </p:txBody>
      </p:sp>
      <p:cxnSp>
        <p:nvCxnSpPr>
          <p:cNvPr id="6" name="Straight Connector 5"/>
          <p:cNvCxnSpPr/>
          <p:nvPr/>
        </p:nvCxnSpPr>
        <p:spPr>
          <a:xfrm>
            <a:off x="1447800" y="1605517"/>
            <a:ext cx="8112642"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92968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47800" y="0"/>
            <a:ext cx="9296400"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73126" y="410674"/>
            <a:ext cx="5800060" cy="990600"/>
          </a:xfrm>
        </p:spPr>
        <p:txBody>
          <a:bodyPr/>
          <a:lstStyle/>
          <a:p>
            <a:r>
              <a:rPr lang="en-US" dirty="0" smtClean="0">
                <a:solidFill>
                  <a:schemeClr val="bg1"/>
                </a:solidFill>
              </a:rPr>
              <a:t>Strong Starts </a:t>
            </a:r>
            <a:endParaRPr lang="en-US" dirty="0">
              <a:solidFill>
                <a:schemeClr val="bg1"/>
              </a:solidFill>
            </a:endParaRPr>
          </a:p>
        </p:txBody>
      </p:sp>
      <p:sp>
        <p:nvSpPr>
          <p:cNvPr id="3" name="Content Placeholder 2"/>
          <p:cNvSpPr>
            <a:spLocks noGrp="1"/>
          </p:cNvSpPr>
          <p:nvPr>
            <p:ph idx="1"/>
          </p:nvPr>
        </p:nvSpPr>
        <p:spPr>
          <a:xfrm>
            <a:off x="1173126" y="1569170"/>
            <a:ext cx="7010400" cy="4754563"/>
          </a:xfrm>
          <a:noFill/>
        </p:spPr>
        <p:txBody>
          <a:bodyPr>
            <a:normAutofit/>
          </a:bodyPr>
          <a:lstStyle/>
          <a:p>
            <a:endParaRPr lang="en-US" sz="3600" dirty="0">
              <a:solidFill>
                <a:schemeClr val="bg1"/>
              </a:solidFill>
            </a:endParaRPr>
          </a:p>
          <a:p>
            <a:r>
              <a:rPr lang="en-US" sz="3600" dirty="0">
                <a:solidFill>
                  <a:schemeClr val="bg1"/>
                </a:solidFill>
              </a:rPr>
              <a:t>Ask a </a:t>
            </a:r>
            <a:r>
              <a:rPr lang="en-US" sz="3600" dirty="0" smtClean="0">
                <a:solidFill>
                  <a:schemeClr val="bg1"/>
                </a:solidFill>
              </a:rPr>
              <a:t>question</a:t>
            </a:r>
            <a:endParaRPr lang="en-US" sz="3600" dirty="0">
              <a:solidFill>
                <a:schemeClr val="bg1"/>
              </a:solidFill>
            </a:endParaRPr>
          </a:p>
          <a:p>
            <a:r>
              <a:rPr lang="en-US" sz="3600" dirty="0">
                <a:solidFill>
                  <a:schemeClr val="bg1"/>
                </a:solidFill>
              </a:rPr>
              <a:t>State a curious fact</a:t>
            </a:r>
          </a:p>
          <a:p>
            <a:r>
              <a:rPr lang="en-US" sz="3600" dirty="0">
                <a:solidFill>
                  <a:schemeClr val="bg1"/>
                </a:solidFill>
              </a:rPr>
              <a:t>Tell a story</a:t>
            </a:r>
          </a:p>
          <a:p>
            <a:r>
              <a:rPr lang="en-US" sz="3600" dirty="0">
                <a:solidFill>
                  <a:schemeClr val="bg1"/>
                </a:solidFill>
              </a:rPr>
              <a:t>Show a picture</a:t>
            </a:r>
          </a:p>
          <a:p>
            <a:r>
              <a:rPr lang="en-US" sz="3600" dirty="0">
                <a:solidFill>
                  <a:schemeClr val="bg1"/>
                </a:solidFill>
              </a:rPr>
              <a:t>Tell a joke</a:t>
            </a:r>
          </a:p>
          <a:p>
            <a:r>
              <a:rPr lang="en-US" sz="3600" dirty="0">
                <a:solidFill>
                  <a:schemeClr val="bg1"/>
                </a:solidFill>
              </a:rPr>
              <a:t>Relate topic to audience</a:t>
            </a:r>
          </a:p>
        </p:txBody>
      </p:sp>
      <p:cxnSp>
        <p:nvCxnSpPr>
          <p:cNvPr id="5" name="Straight Connector 4"/>
          <p:cNvCxnSpPr/>
          <p:nvPr/>
        </p:nvCxnSpPr>
        <p:spPr>
          <a:xfrm>
            <a:off x="1173126" y="1669312"/>
            <a:ext cx="8112642"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6256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47800" y="0"/>
            <a:ext cx="9296400"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57350" y="447488"/>
            <a:ext cx="7048500" cy="1143000"/>
          </a:xfrm>
        </p:spPr>
        <p:txBody>
          <a:bodyPr/>
          <a:lstStyle/>
          <a:p>
            <a:pPr algn="l"/>
            <a:r>
              <a:rPr lang="en-US" dirty="0" smtClean="0">
                <a:solidFill>
                  <a:schemeClr val="bg1"/>
                </a:solidFill>
              </a:rPr>
              <a:t>Weak Endings </a:t>
            </a:r>
            <a:endParaRPr lang="en-US" dirty="0">
              <a:solidFill>
                <a:schemeClr val="bg1"/>
              </a:solidFill>
            </a:endParaRPr>
          </a:p>
        </p:txBody>
      </p:sp>
      <p:sp>
        <p:nvSpPr>
          <p:cNvPr id="3" name="Content Placeholder 2"/>
          <p:cNvSpPr>
            <a:spLocks noGrp="1"/>
          </p:cNvSpPr>
          <p:nvPr>
            <p:ph idx="1"/>
          </p:nvPr>
        </p:nvSpPr>
        <p:spPr>
          <a:xfrm>
            <a:off x="1695450" y="2137233"/>
            <a:ext cx="7010400" cy="4525963"/>
          </a:xfrm>
          <a:noFill/>
        </p:spPr>
        <p:txBody>
          <a:bodyPr>
            <a:normAutofit/>
          </a:bodyPr>
          <a:lstStyle/>
          <a:p>
            <a:r>
              <a:rPr lang="en-US" sz="3200" dirty="0" smtClean="0">
                <a:solidFill>
                  <a:schemeClr val="bg1"/>
                </a:solidFill>
              </a:rPr>
              <a:t>That’s about all I have</a:t>
            </a:r>
          </a:p>
          <a:p>
            <a:r>
              <a:rPr lang="en-US" sz="3200" dirty="0" smtClean="0">
                <a:solidFill>
                  <a:schemeClr val="bg1"/>
                </a:solidFill>
              </a:rPr>
              <a:t>I hope that was useful</a:t>
            </a:r>
          </a:p>
          <a:p>
            <a:r>
              <a:rPr lang="en-US" sz="3200" dirty="0" smtClean="0">
                <a:solidFill>
                  <a:schemeClr val="bg1"/>
                </a:solidFill>
              </a:rPr>
              <a:t>I know that was a lot of information</a:t>
            </a:r>
          </a:p>
          <a:p>
            <a:r>
              <a:rPr lang="en-US" sz="3200" dirty="0" smtClean="0">
                <a:solidFill>
                  <a:schemeClr val="bg1"/>
                </a:solidFill>
              </a:rPr>
              <a:t>Thanks for listening</a:t>
            </a:r>
          </a:p>
          <a:p>
            <a:r>
              <a:rPr lang="en-US" sz="3200" dirty="0" smtClean="0">
                <a:solidFill>
                  <a:schemeClr val="bg1"/>
                </a:solidFill>
              </a:rPr>
              <a:t>I guess that’s it</a:t>
            </a:r>
          </a:p>
          <a:p>
            <a:pPr marL="0" indent="0">
              <a:buNone/>
            </a:pPr>
            <a:endParaRPr lang="en-US" sz="3200" dirty="0">
              <a:solidFill>
                <a:schemeClr val="bg1"/>
              </a:solidFill>
            </a:endParaRPr>
          </a:p>
        </p:txBody>
      </p:sp>
      <p:cxnSp>
        <p:nvCxnSpPr>
          <p:cNvPr id="5" name="Straight Connector 4"/>
          <p:cNvCxnSpPr/>
          <p:nvPr/>
        </p:nvCxnSpPr>
        <p:spPr>
          <a:xfrm>
            <a:off x="1676400" y="1701209"/>
            <a:ext cx="8112642"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0091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47800" y="0"/>
            <a:ext cx="9296400"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90083" y="381000"/>
            <a:ext cx="5502349" cy="990600"/>
          </a:xfrm>
        </p:spPr>
        <p:txBody>
          <a:bodyPr/>
          <a:lstStyle/>
          <a:p>
            <a:r>
              <a:rPr lang="en-US" dirty="0" smtClean="0">
                <a:solidFill>
                  <a:schemeClr val="bg1"/>
                </a:solidFill>
              </a:rPr>
              <a:t>Strong Endings </a:t>
            </a:r>
            <a:endParaRPr lang="en-US" dirty="0">
              <a:solidFill>
                <a:schemeClr val="bg1"/>
              </a:solidFill>
            </a:endParaRPr>
          </a:p>
        </p:txBody>
      </p:sp>
      <p:sp>
        <p:nvSpPr>
          <p:cNvPr id="3" name="Content Placeholder 2"/>
          <p:cNvSpPr>
            <a:spLocks noGrp="1"/>
          </p:cNvSpPr>
          <p:nvPr>
            <p:ph idx="1"/>
          </p:nvPr>
        </p:nvSpPr>
        <p:spPr>
          <a:xfrm>
            <a:off x="1408814" y="1827896"/>
            <a:ext cx="7696200" cy="4754563"/>
          </a:xfrm>
          <a:noFill/>
        </p:spPr>
        <p:txBody>
          <a:bodyPr>
            <a:normAutofit/>
          </a:bodyPr>
          <a:lstStyle/>
          <a:p>
            <a:r>
              <a:rPr lang="en-US" sz="3200" dirty="0" smtClean="0">
                <a:solidFill>
                  <a:schemeClr val="bg1"/>
                </a:solidFill>
              </a:rPr>
              <a:t>Summarize your points</a:t>
            </a:r>
          </a:p>
          <a:p>
            <a:r>
              <a:rPr lang="en-US" sz="3200" dirty="0" smtClean="0">
                <a:solidFill>
                  <a:schemeClr val="bg1"/>
                </a:solidFill>
              </a:rPr>
              <a:t>Tie back to your intro</a:t>
            </a:r>
          </a:p>
          <a:p>
            <a:r>
              <a:rPr lang="en-US" sz="3200" dirty="0" smtClean="0">
                <a:solidFill>
                  <a:schemeClr val="bg1"/>
                </a:solidFill>
              </a:rPr>
              <a:t>Make a lasting point about relevance</a:t>
            </a:r>
          </a:p>
          <a:p>
            <a:r>
              <a:rPr lang="en-US" sz="3200" dirty="0" smtClean="0">
                <a:solidFill>
                  <a:schemeClr val="bg1"/>
                </a:solidFill>
              </a:rPr>
              <a:t>Provide one solid takeaway</a:t>
            </a:r>
          </a:p>
          <a:p>
            <a:r>
              <a:rPr lang="en-US" sz="3200" dirty="0" smtClean="0">
                <a:solidFill>
                  <a:schemeClr val="bg1"/>
                </a:solidFill>
              </a:rPr>
              <a:t>Tell a related joke</a:t>
            </a:r>
          </a:p>
          <a:p>
            <a:r>
              <a:rPr lang="en-US" sz="3200" dirty="0" smtClean="0">
                <a:solidFill>
                  <a:schemeClr val="bg1"/>
                </a:solidFill>
              </a:rPr>
              <a:t>Show a picture that emphasizes your point</a:t>
            </a:r>
          </a:p>
          <a:p>
            <a:r>
              <a:rPr lang="en-US" sz="3200" dirty="0" smtClean="0">
                <a:solidFill>
                  <a:schemeClr val="bg1"/>
                </a:solidFill>
              </a:rPr>
              <a:t>End with a call to action</a:t>
            </a:r>
            <a:endParaRPr lang="en-US" sz="3200" dirty="0">
              <a:solidFill>
                <a:schemeClr val="bg1"/>
              </a:solidFill>
            </a:endParaRPr>
          </a:p>
        </p:txBody>
      </p:sp>
      <p:cxnSp>
        <p:nvCxnSpPr>
          <p:cNvPr id="5" name="Straight Connector 4"/>
          <p:cNvCxnSpPr/>
          <p:nvPr/>
        </p:nvCxnSpPr>
        <p:spPr>
          <a:xfrm>
            <a:off x="1447800" y="1552354"/>
            <a:ext cx="8112642"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583024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168" y="248916"/>
            <a:ext cx="5502349" cy="990600"/>
          </a:xfrm>
        </p:spPr>
        <p:txBody>
          <a:bodyPr/>
          <a:lstStyle/>
          <a:p>
            <a:r>
              <a:rPr lang="en-US" dirty="0" smtClean="0">
                <a:solidFill>
                  <a:schemeClr val="bg1"/>
                </a:solidFill>
              </a:rPr>
              <a:t>Tie it Together</a:t>
            </a:r>
            <a:endParaRPr lang="en-US" dirty="0">
              <a:solidFill>
                <a:schemeClr val="bg1"/>
              </a:solidFill>
            </a:endParaRPr>
          </a:p>
        </p:txBody>
      </p:sp>
      <p:cxnSp>
        <p:nvCxnSpPr>
          <p:cNvPr id="5" name="Straight Connector 4"/>
          <p:cNvCxnSpPr/>
          <p:nvPr/>
        </p:nvCxnSpPr>
        <p:spPr>
          <a:xfrm flipV="1">
            <a:off x="1056168" y="1329070"/>
            <a:ext cx="10458892" cy="31898"/>
          </a:xfrm>
          <a:prstGeom prst="line">
            <a:avLst/>
          </a:prstGeom>
        </p:spPr>
        <p:style>
          <a:lnRef idx="1">
            <a:schemeClr val="accent2"/>
          </a:lnRef>
          <a:fillRef idx="0">
            <a:schemeClr val="accent2"/>
          </a:fillRef>
          <a:effectRef idx="0">
            <a:schemeClr val="accent2"/>
          </a:effectRef>
          <a:fontRef idx="minor">
            <a:schemeClr val="tx1"/>
          </a:fontRef>
        </p:style>
      </p:cxnSp>
      <p:sp>
        <p:nvSpPr>
          <p:cNvPr id="8" name="Content Placeholder 2"/>
          <p:cNvSpPr txBox="1">
            <a:spLocks/>
          </p:cNvSpPr>
          <p:nvPr/>
        </p:nvSpPr>
        <p:spPr>
          <a:xfrm>
            <a:off x="1056168" y="1579701"/>
            <a:ext cx="10185105" cy="1658735"/>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solidFill>
                  <a:schemeClr val="bg1"/>
                </a:solidFill>
              </a:rPr>
              <a:t>Introductions, conclusions, and transitions should tie a presentation </a:t>
            </a:r>
            <a:r>
              <a:rPr lang="en-US" dirty="0">
                <a:solidFill>
                  <a:schemeClr val="bg1"/>
                </a:solidFill>
              </a:rPr>
              <a:t>together to bring closure to the speech </a:t>
            </a:r>
            <a:r>
              <a:rPr lang="en-US" dirty="0" smtClean="0">
                <a:solidFill>
                  <a:schemeClr val="bg1"/>
                </a:solidFill>
              </a:rPr>
              <a:t>&amp; </a:t>
            </a:r>
            <a:r>
              <a:rPr lang="en-US" dirty="0">
                <a:solidFill>
                  <a:schemeClr val="bg1"/>
                </a:solidFill>
              </a:rPr>
              <a:t>keep a coherent </a:t>
            </a:r>
            <a:r>
              <a:rPr lang="en-US" dirty="0" smtClean="0">
                <a:solidFill>
                  <a:schemeClr val="bg1"/>
                </a:solidFill>
              </a:rPr>
              <a:t>message</a:t>
            </a:r>
            <a:endParaRPr lang="en-US" dirty="0">
              <a:solidFill>
                <a:schemeClr val="bg1"/>
              </a:solidFill>
            </a:endParaRPr>
          </a:p>
        </p:txBody>
      </p:sp>
      <p:pic>
        <p:nvPicPr>
          <p:cNvPr id="1026" name="Picture 2" descr="Knot, Red Knot, Red, Rope, Dew, Knotted, Wov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0697" y="3255356"/>
            <a:ext cx="5365528" cy="30181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553031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447800" y="0"/>
            <a:ext cx="9296400"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1828800" y="644714"/>
            <a:ext cx="3733800" cy="10316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dirty="0">
                <a:solidFill>
                  <a:schemeClr val="bg1"/>
                </a:solidFill>
              </a:rPr>
              <a:t>Content</a:t>
            </a:r>
            <a:endParaRPr lang="en-US" sz="8800" dirty="0">
              <a:solidFill>
                <a:schemeClr val="bg1"/>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8601" y="2587734"/>
            <a:ext cx="4450329" cy="3337079"/>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itle 1"/>
          <p:cNvSpPr txBox="1">
            <a:spLocks/>
          </p:cNvSpPr>
          <p:nvPr/>
        </p:nvSpPr>
        <p:spPr>
          <a:xfrm>
            <a:off x="2438400" y="1295400"/>
            <a:ext cx="6553200" cy="10316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a:solidFill>
                  <a:schemeClr val="bg1"/>
                </a:solidFill>
              </a:rPr>
              <a:t>AKA: What’s in your Speech</a:t>
            </a:r>
            <a:endParaRPr lang="en-US" sz="6000" dirty="0">
              <a:solidFill>
                <a:schemeClr val="bg1"/>
              </a:solidFill>
            </a:endParaRPr>
          </a:p>
        </p:txBody>
      </p:sp>
    </p:spTree>
    <p:extLst>
      <p:ext uri="{BB962C8B-B14F-4D97-AF65-F5344CB8AC3E}">
        <p14:creationId xmlns:p14="http://schemas.microsoft.com/office/powerpoint/2010/main" val="1357864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447800" y="0"/>
            <a:ext cx="9296400"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057400" y="609600"/>
            <a:ext cx="1143000" cy="1143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400" dirty="0">
                <a:solidFill>
                  <a:srgbClr val="002060"/>
                </a:solidFill>
              </a:rPr>
              <a:t>1</a:t>
            </a:r>
          </a:p>
        </p:txBody>
      </p:sp>
      <p:sp>
        <p:nvSpPr>
          <p:cNvPr id="8" name="Title 1"/>
          <p:cNvSpPr txBox="1">
            <a:spLocks/>
          </p:cNvSpPr>
          <p:nvPr/>
        </p:nvSpPr>
        <p:spPr>
          <a:xfrm>
            <a:off x="3379787" y="609600"/>
            <a:ext cx="6756875" cy="137017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a:solidFill>
                  <a:schemeClr val="bg1"/>
                </a:solidFill>
              </a:rPr>
              <a:t>When Choosing Content</a:t>
            </a:r>
            <a:endParaRPr lang="en-US" sz="6000" dirty="0">
              <a:solidFill>
                <a:schemeClr val="bg1"/>
              </a:solidFill>
            </a:endParaRPr>
          </a:p>
        </p:txBody>
      </p:sp>
      <p:sp>
        <p:nvSpPr>
          <p:cNvPr id="4" name="TextBox 3"/>
          <p:cNvSpPr txBox="1"/>
          <p:nvPr/>
        </p:nvSpPr>
        <p:spPr>
          <a:xfrm>
            <a:off x="5791200" y="2971800"/>
            <a:ext cx="4114800" cy="1754326"/>
          </a:xfrm>
          <a:prstGeom prst="rect">
            <a:avLst/>
          </a:prstGeom>
          <a:noFill/>
        </p:spPr>
        <p:txBody>
          <a:bodyPr wrap="square" rtlCol="0">
            <a:spAutoFit/>
          </a:bodyPr>
          <a:lstStyle/>
          <a:p>
            <a:pPr algn="ctr"/>
            <a:r>
              <a:rPr lang="en-US" sz="5400" dirty="0">
                <a:solidFill>
                  <a:schemeClr val="bg1"/>
                </a:solidFill>
              </a:rPr>
              <a:t>Audience is Everything</a:t>
            </a: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21180" y="2971800"/>
            <a:ext cx="3596640" cy="239776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961308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609060" y="0"/>
            <a:ext cx="10501423" cy="6858000"/>
          </a:xfrm>
          <a:prstGeom prst="rect">
            <a:avLst/>
          </a:prstGeom>
          <a:solidFill>
            <a:srgbClr val="0C23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91117" y="615157"/>
            <a:ext cx="10898372" cy="646331"/>
          </a:xfrm>
          <a:prstGeom prst="rect">
            <a:avLst/>
          </a:prstGeom>
          <a:noFill/>
        </p:spPr>
        <p:txBody>
          <a:bodyPr wrap="square" rtlCol="0">
            <a:spAutoFit/>
          </a:bodyPr>
          <a:lstStyle/>
          <a:p>
            <a:r>
              <a:rPr lang="en-US" sz="3600" dirty="0">
                <a:solidFill>
                  <a:schemeClr val="bg1"/>
                </a:solidFill>
              </a:rPr>
              <a:t>Think about who is in the room or who might watch later</a:t>
            </a:r>
          </a:p>
        </p:txBody>
      </p:sp>
      <p:sp>
        <p:nvSpPr>
          <p:cNvPr id="7" name="TextBox 6"/>
          <p:cNvSpPr txBox="1"/>
          <p:nvPr/>
        </p:nvSpPr>
        <p:spPr>
          <a:xfrm>
            <a:off x="1020725" y="2291318"/>
            <a:ext cx="10568763" cy="3046988"/>
          </a:xfrm>
          <a:prstGeom prst="rect">
            <a:avLst/>
          </a:prstGeom>
          <a:noFill/>
        </p:spPr>
        <p:txBody>
          <a:bodyPr wrap="square" rtlCol="0">
            <a:spAutoFit/>
          </a:bodyPr>
          <a:lstStyle/>
          <a:p>
            <a:r>
              <a:rPr lang="en-US" sz="3200" dirty="0" smtClean="0">
                <a:solidFill>
                  <a:schemeClr val="bg1"/>
                </a:solidFill>
              </a:rPr>
              <a:t>What are the </a:t>
            </a:r>
            <a:r>
              <a:rPr lang="en-US" sz="3200" dirty="0" smtClean="0">
                <a:solidFill>
                  <a:schemeClr val="bg1"/>
                </a:solidFill>
              </a:rPr>
              <a:t>audience demographics ?</a:t>
            </a:r>
            <a:endParaRPr lang="en-US" sz="3200" dirty="0" smtClean="0">
              <a:solidFill>
                <a:schemeClr val="bg1"/>
              </a:solidFill>
            </a:endParaRPr>
          </a:p>
          <a:p>
            <a:r>
              <a:rPr lang="en-US" sz="3200" dirty="0">
                <a:solidFill>
                  <a:schemeClr val="bg1"/>
                </a:solidFill>
              </a:rPr>
              <a:t>	</a:t>
            </a:r>
            <a:r>
              <a:rPr lang="en-US" sz="3200" dirty="0" smtClean="0">
                <a:solidFill>
                  <a:schemeClr val="bg1"/>
                </a:solidFill>
              </a:rPr>
              <a:t>age</a:t>
            </a:r>
            <a:r>
              <a:rPr lang="en-US" sz="3200" dirty="0">
                <a:solidFill>
                  <a:schemeClr val="bg1"/>
                </a:solidFill>
              </a:rPr>
              <a:t>, gender, nationality, income, </a:t>
            </a:r>
            <a:r>
              <a:rPr lang="en-US" sz="3200" dirty="0" smtClean="0">
                <a:solidFill>
                  <a:schemeClr val="bg1"/>
                </a:solidFill>
              </a:rPr>
              <a:t>race, beliefs, education</a:t>
            </a:r>
            <a:endParaRPr lang="en-US" sz="3200" dirty="0">
              <a:solidFill>
                <a:schemeClr val="bg1"/>
              </a:solidFill>
            </a:endParaRPr>
          </a:p>
          <a:p>
            <a:endParaRPr lang="en-US" sz="3200" dirty="0">
              <a:solidFill>
                <a:schemeClr val="bg1"/>
              </a:solidFill>
            </a:endParaRPr>
          </a:p>
          <a:p>
            <a:r>
              <a:rPr lang="en-US" sz="3200" dirty="0" smtClean="0">
                <a:solidFill>
                  <a:schemeClr val="bg1"/>
                </a:solidFill>
              </a:rPr>
              <a:t>What is their </a:t>
            </a:r>
            <a:r>
              <a:rPr lang="en-US" sz="3200" dirty="0">
                <a:solidFill>
                  <a:schemeClr val="bg1"/>
                </a:solidFill>
              </a:rPr>
              <a:t>level of expertise on the </a:t>
            </a:r>
            <a:r>
              <a:rPr lang="en-US" sz="3200" dirty="0" smtClean="0">
                <a:solidFill>
                  <a:schemeClr val="bg1"/>
                </a:solidFill>
              </a:rPr>
              <a:t>topic?</a:t>
            </a:r>
            <a:endParaRPr lang="en-US" sz="3200" dirty="0">
              <a:solidFill>
                <a:schemeClr val="bg1"/>
              </a:solidFill>
            </a:endParaRPr>
          </a:p>
          <a:p>
            <a:endParaRPr lang="en-US" sz="3200" dirty="0">
              <a:solidFill>
                <a:schemeClr val="bg1"/>
              </a:solidFill>
            </a:endParaRPr>
          </a:p>
          <a:p>
            <a:r>
              <a:rPr lang="en-US" sz="3200" dirty="0" smtClean="0">
                <a:solidFill>
                  <a:schemeClr val="bg1"/>
                </a:solidFill>
              </a:rPr>
              <a:t>What do </a:t>
            </a:r>
            <a:r>
              <a:rPr lang="en-US" sz="3200" dirty="0" smtClean="0">
                <a:solidFill>
                  <a:schemeClr val="bg1"/>
                </a:solidFill>
              </a:rPr>
              <a:t>you want them to do, think, or feel at the </a:t>
            </a:r>
            <a:r>
              <a:rPr lang="en-US" sz="3200" dirty="0" smtClean="0">
                <a:solidFill>
                  <a:schemeClr val="bg1"/>
                </a:solidFill>
              </a:rPr>
              <a:t>end?</a:t>
            </a:r>
            <a:endParaRPr lang="en-US" sz="3200" dirty="0">
              <a:solidFill>
                <a:schemeClr val="bg1"/>
              </a:solidFill>
            </a:endParaRPr>
          </a:p>
        </p:txBody>
      </p:sp>
      <p:cxnSp>
        <p:nvCxnSpPr>
          <p:cNvPr id="3" name="Straight Connector 2"/>
          <p:cNvCxnSpPr/>
          <p:nvPr/>
        </p:nvCxnSpPr>
        <p:spPr>
          <a:xfrm flipV="1">
            <a:off x="691117" y="1488558"/>
            <a:ext cx="10653823" cy="21265"/>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69589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2300176" y="842596"/>
            <a:ext cx="6088379" cy="905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solidFill>
                  <a:schemeClr val="bg1"/>
                </a:solidFill>
              </a:rPr>
              <a:t>Let purpose drive content</a:t>
            </a:r>
          </a:p>
        </p:txBody>
      </p:sp>
      <p:pic>
        <p:nvPicPr>
          <p:cNvPr id="18439" name="Picture 7" descr="C:\Users\abq376\AppData\Local\Microsoft\Windows\Temporary Internet Files\Content.IE5\FX5IM39G\why-are-you-here-bucket-list-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5678" y="2359710"/>
            <a:ext cx="3829494" cy="3818458"/>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20" name="Oval 19"/>
          <p:cNvSpPr/>
          <p:nvPr/>
        </p:nvSpPr>
        <p:spPr>
          <a:xfrm>
            <a:off x="1157176" y="759070"/>
            <a:ext cx="1143000" cy="1143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400" dirty="0">
                <a:solidFill>
                  <a:srgbClr val="002060"/>
                </a:solidFill>
              </a:rPr>
              <a:t>2</a:t>
            </a:r>
          </a:p>
        </p:txBody>
      </p:sp>
    </p:spTree>
    <p:extLst>
      <p:ext uri="{BB962C8B-B14F-4D97-AF65-F5344CB8AC3E}">
        <p14:creationId xmlns:p14="http://schemas.microsoft.com/office/powerpoint/2010/main" val="858101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sz="half" idx="1"/>
          </p:nvPr>
        </p:nvSpPr>
        <p:spPr>
          <a:xfrm>
            <a:off x="1396180" y="2482020"/>
            <a:ext cx="7793665" cy="2640419"/>
          </a:xfrm>
        </p:spPr>
        <p:txBody>
          <a:bodyPr>
            <a:noAutofit/>
          </a:bodyPr>
          <a:lstStyle/>
          <a:p>
            <a:pPr marL="742950" indent="-742950">
              <a:buFont typeface="+mj-lt"/>
              <a:buAutoNum type="arabicPeriod"/>
            </a:pPr>
            <a:r>
              <a:rPr lang="en-US" sz="3200" dirty="0">
                <a:solidFill>
                  <a:schemeClr val="bg1"/>
                </a:solidFill>
              </a:rPr>
              <a:t>Are you informing?</a:t>
            </a:r>
          </a:p>
          <a:p>
            <a:pPr marL="742950" indent="-742950">
              <a:buFont typeface="+mj-lt"/>
              <a:buAutoNum type="arabicPeriod"/>
            </a:pPr>
            <a:r>
              <a:rPr lang="en-US" sz="3200" dirty="0">
                <a:solidFill>
                  <a:schemeClr val="bg1"/>
                </a:solidFill>
              </a:rPr>
              <a:t>Are you persuading?</a:t>
            </a:r>
          </a:p>
          <a:p>
            <a:pPr marL="742950" indent="-742950">
              <a:buFont typeface="+mj-lt"/>
              <a:buAutoNum type="arabicPeriod"/>
            </a:pPr>
            <a:r>
              <a:rPr lang="en-US" sz="3200" dirty="0">
                <a:solidFill>
                  <a:schemeClr val="bg1"/>
                </a:solidFill>
              </a:rPr>
              <a:t>Are you entertaining?</a:t>
            </a:r>
          </a:p>
          <a:p>
            <a:pPr marL="742950" indent="-742950">
              <a:buFont typeface="+mj-lt"/>
              <a:buAutoNum type="arabicPeriod"/>
            </a:pPr>
            <a:r>
              <a:rPr lang="en-US" sz="3200" dirty="0">
                <a:solidFill>
                  <a:schemeClr val="bg1"/>
                </a:solidFill>
              </a:rPr>
              <a:t>Are you celebrating?</a:t>
            </a:r>
          </a:p>
          <a:p>
            <a:pPr marL="742950" indent="-742950">
              <a:buFont typeface="+mj-lt"/>
              <a:buAutoNum type="arabicPeriod"/>
            </a:pPr>
            <a:endParaRPr lang="en-US" sz="3200" dirty="0">
              <a:solidFill>
                <a:schemeClr val="bg1"/>
              </a:solidFill>
            </a:endParaRPr>
          </a:p>
          <a:p>
            <a:pPr marL="0" indent="0" algn="ctr">
              <a:buNone/>
            </a:pPr>
            <a:r>
              <a:rPr lang="en-US" sz="3200" dirty="0">
                <a:solidFill>
                  <a:schemeClr val="bg1"/>
                </a:solidFill>
              </a:rPr>
              <a:t>You may be combining all three in one speech</a:t>
            </a:r>
          </a:p>
        </p:txBody>
      </p:sp>
      <p:sp>
        <p:nvSpPr>
          <p:cNvPr id="15" name="Title 1"/>
          <p:cNvSpPr txBox="1">
            <a:spLocks/>
          </p:cNvSpPr>
          <p:nvPr/>
        </p:nvSpPr>
        <p:spPr>
          <a:xfrm>
            <a:off x="1396180" y="780335"/>
            <a:ext cx="9183329" cy="9056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a:solidFill>
                  <a:schemeClr val="bg1"/>
                </a:solidFill>
              </a:rPr>
              <a:t>The purpose </a:t>
            </a:r>
            <a:r>
              <a:rPr lang="en-US" sz="4000" dirty="0" smtClean="0">
                <a:solidFill>
                  <a:schemeClr val="bg1"/>
                </a:solidFill>
              </a:rPr>
              <a:t>guides </a:t>
            </a:r>
            <a:r>
              <a:rPr lang="en-US" sz="4000" dirty="0">
                <a:solidFill>
                  <a:schemeClr val="bg1"/>
                </a:solidFill>
              </a:rPr>
              <a:t>content choice</a:t>
            </a:r>
          </a:p>
        </p:txBody>
      </p:sp>
      <p:cxnSp>
        <p:nvCxnSpPr>
          <p:cNvPr id="7" name="Straight Connector 6"/>
          <p:cNvCxnSpPr/>
          <p:nvPr/>
        </p:nvCxnSpPr>
        <p:spPr>
          <a:xfrm>
            <a:off x="1396180" y="2054484"/>
            <a:ext cx="8112642"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037283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sz="half" idx="1"/>
          </p:nvPr>
        </p:nvSpPr>
        <p:spPr>
          <a:xfrm>
            <a:off x="1194125" y="2367515"/>
            <a:ext cx="9948530" cy="1676400"/>
          </a:xfrm>
        </p:spPr>
        <p:txBody>
          <a:bodyPr>
            <a:noAutofit/>
          </a:bodyPr>
          <a:lstStyle/>
          <a:p>
            <a:pPr marL="742950" indent="-742950">
              <a:buFont typeface="+mj-lt"/>
              <a:buAutoNum type="arabicPeriod"/>
            </a:pPr>
            <a:r>
              <a:rPr lang="en-US" sz="3200" dirty="0">
                <a:solidFill>
                  <a:schemeClr val="bg1"/>
                </a:solidFill>
              </a:rPr>
              <a:t>Stories</a:t>
            </a:r>
          </a:p>
          <a:p>
            <a:pPr marL="742950" indent="-742950">
              <a:buFont typeface="+mj-lt"/>
              <a:buAutoNum type="arabicPeriod"/>
            </a:pPr>
            <a:r>
              <a:rPr lang="en-US" sz="3200" dirty="0">
                <a:solidFill>
                  <a:schemeClr val="bg1"/>
                </a:solidFill>
              </a:rPr>
              <a:t>Facts and data</a:t>
            </a:r>
          </a:p>
          <a:p>
            <a:pPr marL="742950" indent="-742950">
              <a:buFont typeface="+mj-lt"/>
              <a:buAutoNum type="arabicPeriod"/>
            </a:pPr>
            <a:r>
              <a:rPr lang="en-US" sz="3200" dirty="0">
                <a:solidFill>
                  <a:schemeClr val="bg1"/>
                </a:solidFill>
              </a:rPr>
              <a:t>Ideas and Opinions</a:t>
            </a:r>
          </a:p>
          <a:p>
            <a:pPr marL="742950" indent="-742950">
              <a:buFont typeface="+mj-lt"/>
              <a:buAutoNum type="arabicPeriod"/>
            </a:pPr>
            <a:endParaRPr lang="en-US" sz="3200" dirty="0">
              <a:solidFill>
                <a:schemeClr val="bg1"/>
              </a:solidFill>
            </a:endParaRPr>
          </a:p>
          <a:p>
            <a:pPr marL="0" indent="0">
              <a:buNone/>
            </a:pPr>
            <a:r>
              <a:rPr lang="en-US" sz="3200" dirty="0">
                <a:solidFill>
                  <a:schemeClr val="bg1"/>
                </a:solidFill>
              </a:rPr>
              <a:t>Be sure to cite any facts, data, or ideas that are not your own. It adds credibility and prevents plagiarism. </a:t>
            </a:r>
          </a:p>
        </p:txBody>
      </p:sp>
      <p:sp>
        <p:nvSpPr>
          <p:cNvPr id="15" name="Title 1"/>
          <p:cNvSpPr txBox="1">
            <a:spLocks/>
          </p:cNvSpPr>
          <p:nvPr/>
        </p:nvSpPr>
        <p:spPr>
          <a:xfrm>
            <a:off x="3124201" y="759070"/>
            <a:ext cx="6088379" cy="905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600" dirty="0">
              <a:solidFill>
                <a:schemeClr val="bg1"/>
              </a:solidFill>
            </a:endParaRPr>
          </a:p>
        </p:txBody>
      </p:sp>
      <p:sp>
        <p:nvSpPr>
          <p:cNvPr id="8" name="Title 1"/>
          <p:cNvSpPr txBox="1">
            <a:spLocks/>
          </p:cNvSpPr>
          <p:nvPr/>
        </p:nvSpPr>
        <p:spPr>
          <a:xfrm>
            <a:off x="967563" y="780335"/>
            <a:ext cx="8722242" cy="9056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a:solidFill>
                  <a:schemeClr val="bg1"/>
                </a:solidFill>
              </a:rPr>
              <a:t>Most speeches combine these elements:</a:t>
            </a:r>
          </a:p>
        </p:txBody>
      </p:sp>
    </p:spTree>
    <p:extLst>
      <p:ext uri="{BB962C8B-B14F-4D97-AF65-F5344CB8AC3E}">
        <p14:creationId xmlns:p14="http://schemas.microsoft.com/office/powerpoint/2010/main" val="1533954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880191" y="1257082"/>
            <a:ext cx="7083056" cy="10615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US" sz="5400" dirty="0" smtClean="0">
                <a:solidFill>
                  <a:schemeClr val="bg1"/>
                </a:solidFill>
              </a:rPr>
              <a:t>Organize Your Content</a:t>
            </a:r>
            <a:endParaRPr lang="en-US" sz="5400" dirty="0">
              <a:solidFill>
                <a:schemeClr val="bg1"/>
              </a:solidFill>
            </a:endParaRPr>
          </a:p>
        </p:txBody>
      </p:sp>
      <p:sp>
        <p:nvSpPr>
          <p:cNvPr id="11" name="Oval 10"/>
          <p:cNvSpPr/>
          <p:nvPr/>
        </p:nvSpPr>
        <p:spPr>
          <a:xfrm>
            <a:off x="1226288" y="1257082"/>
            <a:ext cx="1143000" cy="11430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4400" dirty="0">
                <a:solidFill>
                  <a:srgbClr val="002060"/>
                </a:solidFill>
              </a:rPr>
              <a:t>3</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73576" y="2594344"/>
            <a:ext cx="4438707" cy="3644092"/>
          </a:xfrm>
          <a:prstGeom prst="rect">
            <a:avLst/>
          </a:prstGeom>
        </p:spPr>
      </p:pic>
    </p:spTree>
    <p:extLst>
      <p:ext uri="{BB962C8B-B14F-4D97-AF65-F5344CB8AC3E}">
        <p14:creationId xmlns:p14="http://schemas.microsoft.com/office/powerpoint/2010/main" val="1586861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sz="half" idx="1"/>
          </p:nvPr>
        </p:nvSpPr>
        <p:spPr>
          <a:xfrm>
            <a:off x="1194125" y="2505739"/>
            <a:ext cx="9948530" cy="1676400"/>
          </a:xfrm>
        </p:spPr>
        <p:txBody>
          <a:bodyPr>
            <a:noAutofit/>
          </a:bodyPr>
          <a:lstStyle/>
          <a:p>
            <a:pPr marL="0" indent="0">
              <a:buNone/>
            </a:pPr>
            <a:r>
              <a:rPr lang="en-US" sz="3200" dirty="0" smtClean="0">
                <a:solidFill>
                  <a:schemeClr val="bg1"/>
                </a:solidFill>
              </a:rPr>
              <a:t>Your thesis is your main point</a:t>
            </a:r>
          </a:p>
          <a:p>
            <a:pPr marL="0" indent="0">
              <a:buNone/>
            </a:pPr>
            <a:endParaRPr lang="en-US" sz="3200" dirty="0">
              <a:solidFill>
                <a:schemeClr val="bg1"/>
              </a:solidFill>
            </a:endParaRPr>
          </a:p>
          <a:p>
            <a:pPr marL="0" indent="0">
              <a:buNone/>
            </a:pPr>
            <a:r>
              <a:rPr lang="en-US" sz="3200" dirty="0" smtClean="0">
                <a:solidFill>
                  <a:schemeClr val="bg1"/>
                </a:solidFill>
              </a:rPr>
              <a:t>Your thesis should tell the audience the speech’s purpose</a:t>
            </a:r>
          </a:p>
          <a:p>
            <a:pPr marL="0" indent="0">
              <a:buNone/>
            </a:pPr>
            <a:endParaRPr lang="en-US" sz="3200" dirty="0">
              <a:solidFill>
                <a:schemeClr val="bg1"/>
              </a:solidFill>
            </a:endParaRPr>
          </a:p>
          <a:p>
            <a:pPr marL="0" indent="0">
              <a:buNone/>
            </a:pPr>
            <a:r>
              <a:rPr lang="en-US" sz="3200" dirty="0" smtClean="0">
                <a:solidFill>
                  <a:schemeClr val="bg1"/>
                </a:solidFill>
              </a:rPr>
              <a:t>Keep it short.  Typically a single sentence.</a:t>
            </a:r>
          </a:p>
          <a:p>
            <a:pPr marL="457200" lvl="3" indent="0">
              <a:spcBef>
                <a:spcPts val="1000"/>
              </a:spcBef>
              <a:buNone/>
            </a:pPr>
            <a:endParaRPr lang="en-US" sz="3000" dirty="0">
              <a:solidFill>
                <a:schemeClr val="bg1"/>
              </a:solidFill>
            </a:endParaRPr>
          </a:p>
          <a:p>
            <a:pPr marL="742950" indent="-742950">
              <a:buFont typeface="+mj-lt"/>
              <a:buAutoNum type="arabicPeriod"/>
            </a:pPr>
            <a:endParaRPr lang="en-US" sz="3200" dirty="0">
              <a:solidFill>
                <a:schemeClr val="bg1"/>
              </a:solidFill>
            </a:endParaRPr>
          </a:p>
          <a:p>
            <a:pPr marL="0" indent="0">
              <a:buNone/>
            </a:pPr>
            <a:r>
              <a:rPr lang="en-US" sz="3200" dirty="0" smtClean="0">
                <a:solidFill>
                  <a:schemeClr val="bg1"/>
                </a:solidFill>
              </a:rPr>
              <a:t> </a:t>
            </a:r>
            <a:endParaRPr lang="en-US" sz="3200" dirty="0">
              <a:solidFill>
                <a:schemeClr val="bg1"/>
              </a:solidFill>
            </a:endParaRPr>
          </a:p>
        </p:txBody>
      </p:sp>
      <p:sp>
        <p:nvSpPr>
          <p:cNvPr id="15" name="Title 1"/>
          <p:cNvSpPr txBox="1">
            <a:spLocks/>
          </p:cNvSpPr>
          <p:nvPr/>
        </p:nvSpPr>
        <p:spPr>
          <a:xfrm>
            <a:off x="3124201" y="759070"/>
            <a:ext cx="6088379" cy="90560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600" dirty="0">
              <a:solidFill>
                <a:schemeClr val="bg1"/>
              </a:solidFill>
            </a:endParaRPr>
          </a:p>
        </p:txBody>
      </p:sp>
      <p:sp>
        <p:nvSpPr>
          <p:cNvPr id="8" name="Title 1"/>
          <p:cNvSpPr txBox="1">
            <a:spLocks/>
          </p:cNvSpPr>
          <p:nvPr/>
        </p:nvSpPr>
        <p:spPr>
          <a:xfrm>
            <a:off x="967563" y="780335"/>
            <a:ext cx="8722242" cy="9056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4000" dirty="0" smtClean="0">
                <a:solidFill>
                  <a:schemeClr val="bg1"/>
                </a:solidFill>
              </a:rPr>
              <a:t>Organize Content: </a:t>
            </a:r>
          </a:p>
          <a:p>
            <a:pPr algn="l"/>
            <a:r>
              <a:rPr lang="en-US" sz="3600" dirty="0" smtClean="0">
                <a:solidFill>
                  <a:schemeClr val="bg1"/>
                </a:solidFill>
              </a:rPr>
              <a:t>Know your thesis</a:t>
            </a:r>
            <a:endParaRPr lang="en-US" sz="4000" dirty="0">
              <a:solidFill>
                <a:schemeClr val="bg1"/>
              </a:solidFill>
            </a:endParaRPr>
          </a:p>
        </p:txBody>
      </p:sp>
    </p:spTree>
    <p:extLst>
      <p:ext uri="{BB962C8B-B14F-4D97-AF65-F5344CB8AC3E}">
        <p14:creationId xmlns:p14="http://schemas.microsoft.com/office/powerpoint/2010/main" val="1703715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TotalTime>
  <Words>900</Words>
  <Application>Microsoft Office PowerPoint</Application>
  <PresentationFormat>Widescreen</PresentationFormat>
  <Paragraphs>140</Paragraphs>
  <Slides>19</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Finish Strong</vt:lpstr>
      <vt:lpstr>PowerPoint Presentation</vt:lpstr>
      <vt:lpstr>Weak Starts </vt:lpstr>
      <vt:lpstr>Strong Starts </vt:lpstr>
      <vt:lpstr>Weak Endings </vt:lpstr>
      <vt:lpstr>Strong Endings </vt:lpstr>
      <vt:lpstr>Tie it Together</vt:lpstr>
    </vt:vector>
  </TitlesOfParts>
  <Company>The University of Texas at San Antonio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Dixson</dc:creator>
  <cp:lastModifiedBy>Mary Dixson</cp:lastModifiedBy>
  <cp:revision>12</cp:revision>
  <dcterms:created xsi:type="dcterms:W3CDTF">2017-04-03T17:24:16Z</dcterms:created>
  <dcterms:modified xsi:type="dcterms:W3CDTF">2017-06-08T19:26:22Z</dcterms:modified>
</cp:coreProperties>
</file>